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256" r:id="rId2"/>
    <p:sldId id="268" r:id="rId3"/>
    <p:sldId id="260" r:id="rId4"/>
    <p:sldId id="261" r:id="rId5"/>
    <p:sldId id="258" r:id="rId6"/>
    <p:sldId id="262" r:id="rId7"/>
    <p:sldId id="263" r:id="rId8"/>
    <p:sldId id="269" r:id="rId9"/>
    <p:sldId id="264" r:id="rId10"/>
    <p:sldId id="265" r:id="rId11"/>
    <p:sldId id="270" r:id="rId12"/>
    <p:sldId id="266" r:id="rId13"/>
    <p:sldId id="257"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04"/>
    <p:restoredTop sz="73130"/>
  </p:normalViewPr>
  <p:slideViewPr>
    <p:cSldViewPr>
      <p:cViewPr varScale="1">
        <p:scale>
          <a:sx n="81" d="100"/>
          <a:sy n="81" d="100"/>
        </p:scale>
        <p:origin x="1776" y="17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06067D-1966-482F-ABDB-08AD5B6002B7}" type="datetimeFigureOut">
              <a:rPr lang="en-GB" smtClean="0"/>
              <a:pPr/>
              <a:t>25/01/2021</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F901CF-DF06-42B5-A9DA-C116E97C6E09}" type="slidenum">
              <a:rPr lang="en-GB" smtClean="0"/>
              <a:pPr/>
              <a:t>‹#›</a:t>
            </a:fld>
            <a:endParaRPr lang="en-GB" dirty="0"/>
          </a:p>
        </p:txBody>
      </p:sp>
    </p:spTree>
    <p:extLst>
      <p:ext uri="{BB962C8B-B14F-4D97-AF65-F5344CB8AC3E}">
        <p14:creationId xmlns:p14="http://schemas.microsoft.com/office/powerpoint/2010/main" val="2104679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FFFF00"/>
                </a:solidFill>
              </a:rPr>
              <a:t>NB:</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FFFF00"/>
                </a:solidFill>
              </a:rPr>
              <a:t>1. Some stress can be beneficial at times, producing a boost that provides the drive and energy to help people get through situations like exams or work deadlines.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FFFF00"/>
                </a:solidFill>
              </a:rPr>
              <a:t>2. It occurs when you perceive that demands placed on you such as Sports performance, Work demand or Relationships exceed your ability to cope. </a:t>
            </a:r>
          </a:p>
          <a:p>
            <a:endParaRPr lang="en-US" dirty="0"/>
          </a:p>
        </p:txBody>
      </p:sp>
      <p:sp>
        <p:nvSpPr>
          <p:cNvPr id="4" name="Slide Number Placeholder 3"/>
          <p:cNvSpPr>
            <a:spLocks noGrp="1"/>
          </p:cNvSpPr>
          <p:nvPr>
            <p:ph type="sldNum" sz="quarter" idx="5"/>
          </p:nvPr>
        </p:nvSpPr>
        <p:spPr/>
        <p:txBody>
          <a:bodyPr/>
          <a:lstStyle/>
          <a:p>
            <a:fld id="{22F901CF-DF06-42B5-A9DA-C116E97C6E09}" type="slidenum">
              <a:rPr lang="en-GB" smtClean="0"/>
              <a:pPr/>
              <a:t>3</a:t>
            </a:fld>
            <a:endParaRPr lang="en-GB" dirty="0"/>
          </a:p>
        </p:txBody>
      </p:sp>
    </p:spTree>
    <p:extLst>
      <p:ext uri="{BB962C8B-B14F-4D97-AF65-F5344CB8AC3E}">
        <p14:creationId xmlns:p14="http://schemas.microsoft.com/office/powerpoint/2010/main" val="1042572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solidFill>
                  <a:srgbClr val="FFFF00"/>
                </a:solidFill>
              </a:rPr>
              <a:t>NB.</a:t>
            </a:r>
          </a:p>
          <a:p>
            <a:r>
              <a:rPr lang="en-GB" sz="1200" dirty="0">
                <a:solidFill>
                  <a:srgbClr val="FFFF00"/>
                </a:solidFill>
              </a:rPr>
              <a:t>1. Anxiety is not the same as fear, which is a response to a real or perceived immediate threat, whereas anxiety involves the expectation of future threat.</a:t>
            </a:r>
          </a:p>
          <a:p>
            <a:r>
              <a:rPr lang="en-GB" sz="1200" kern="1200" dirty="0">
                <a:solidFill>
                  <a:srgbClr val="FFFF00"/>
                </a:solidFill>
                <a:effectLst/>
                <a:latin typeface="+mn-lt"/>
                <a:ea typeface="+mn-ea"/>
                <a:cs typeface="+mn-cs"/>
              </a:rPr>
              <a:t>2. TYPES OF ANXIETY:</a:t>
            </a:r>
            <a:br>
              <a:rPr lang="en-GB" sz="1200" kern="1200" dirty="0">
                <a:solidFill>
                  <a:srgbClr val="FFFF00"/>
                </a:solidFill>
                <a:effectLst/>
                <a:latin typeface="+mn-lt"/>
                <a:ea typeface="+mn-ea"/>
                <a:cs typeface="+mn-cs"/>
              </a:rPr>
            </a:br>
            <a:r>
              <a:rPr lang="en-GB" sz="1200" kern="1200" dirty="0">
                <a:solidFill>
                  <a:srgbClr val="FFFF00"/>
                </a:solidFill>
                <a:effectLst/>
                <a:latin typeface="+mn-lt"/>
                <a:ea typeface="+mn-ea"/>
                <a:cs typeface="+mn-cs"/>
              </a:rPr>
              <a:t>- </a:t>
            </a:r>
            <a:r>
              <a:rPr lang="en-GB" sz="1200" b="1" kern="1200" dirty="0">
                <a:solidFill>
                  <a:schemeClr val="tx1"/>
                </a:solidFill>
                <a:effectLst/>
                <a:latin typeface="+mn-lt"/>
                <a:ea typeface="+mn-ea"/>
                <a:cs typeface="+mn-cs"/>
              </a:rPr>
              <a:t>Physiological </a:t>
            </a:r>
            <a:r>
              <a:rPr lang="en-GB" sz="1200" kern="1200" dirty="0">
                <a:solidFill>
                  <a:schemeClr val="tx1"/>
                </a:solidFill>
                <a:effectLst/>
                <a:latin typeface="+mn-lt"/>
                <a:ea typeface="+mn-ea"/>
                <a:cs typeface="+mn-cs"/>
              </a:rPr>
              <a:t>response (heart rate). </a:t>
            </a:r>
          </a:p>
          <a:p>
            <a:r>
              <a:rPr lang="en-GB" sz="1200" b="1" kern="1200" dirty="0">
                <a:solidFill>
                  <a:schemeClr val="tx1"/>
                </a:solidFill>
                <a:effectLst/>
                <a:latin typeface="+mn-lt"/>
                <a:ea typeface="+mn-ea"/>
                <a:cs typeface="+mn-cs"/>
              </a:rPr>
              <a:t>- Cognitive: </a:t>
            </a:r>
            <a:r>
              <a:rPr lang="en-GB" sz="1200" kern="1200" dirty="0">
                <a:solidFill>
                  <a:schemeClr val="tx1"/>
                </a:solidFill>
                <a:effectLst/>
                <a:latin typeface="+mn-lt"/>
                <a:ea typeface="+mn-ea"/>
                <a:cs typeface="+mn-cs"/>
              </a:rPr>
              <a:t>mental - excitement or worry. </a:t>
            </a:r>
          </a:p>
          <a:p>
            <a:r>
              <a:rPr lang="en-GB" sz="1200" b="1" kern="1200" dirty="0">
                <a:solidFill>
                  <a:schemeClr val="tx1"/>
                </a:solidFill>
                <a:effectLst/>
                <a:latin typeface="+mn-lt"/>
                <a:ea typeface="+mn-ea"/>
                <a:cs typeface="+mn-cs"/>
              </a:rPr>
              <a:t>- Trait: </a:t>
            </a:r>
            <a:r>
              <a:rPr lang="en-GB" sz="1200" kern="1200" dirty="0">
                <a:solidFill>
                  <a:schemeClr val="tx1"/>
                </a:solidFill>
                <a:effectLst/>
                <a:latin typeface="+mn-lt"/>
                <a:ea typeface="+mn-ea"/>
                <a:cs typeface="+mn-cs"/>
              </a:rPr>
              <a:t>character trait that responds to a threatening situation, person or event. </a:t>
            </a:r>
          </a:p>
          <a:p>
            <a:r>
              <a:rPr lang="en-GB" sz="1200" b="1" kern="1200" dirty="0">
                <a:solidFill>
                  <a:schemeClr val="tx1"/>
                </a:solidFill>
                <a:effectLst/>
                <a:latin typeface="+mn-lt"/>
                <a:ea typeface="+mn-ea"/>
                <a:cs typeface="+mn-cs"/>
              </a:rPr>
              <a:t>- State: </a:t>
            </a:r>
            <a:r>
              <a:rPr lang="en-GB" sz="1200" kern="1200" dirty="0">
                <a:solidFill>
                  <a:schemeClr val="tx1"/>
                </a:solidFill>
                <a:effectLst/>
                <a:latin typeface="+mn-lt"/>
                <a:ea typeface="+mn-ea"/>
                <a:cs typeface="+mn-cs"/>
              </a:rPr>
              <a:t>feeling of apprehension or excitement in the here and now.</a:t>
            </a:r>
          </a:p>
          <a:p>
            <a:endParaRPr lang="en-US" dirty="0"/>
          </a:p>
        </p:txBody>
      </p:sp>
      <p:sp>
        <p:nvSpPr>
          <p:cNvPr id="4" name="Slide Number Placeholder 3"/>
          <p:cNvSpPr>
            <a:spLocks noGrp="1"/>
          </p:cNvSpPr>
          <p:nvPr>
            <p:ph type="sldNum" sz="quarter" idx="5"/>
          </p:nvPr>
        </p:nvSpPr>
        <p:spPr/>
        <p:txBody>
          <a:bodyPr/>
          <a:lstStyle/>
          <a:p>
            <a:fld id="{22F901CF-DF06-42B5-A9DA-C116E97C6E09}" type="slidenum">
              <a:rPr lang="en-GB" smtClean="0"/>
              <a:pPr/>
              <a:t>4</a:t>
            </a:fld>
            <a:endParaRPr lang="en-GB" dirty="0"/>
          </a:p>
        </p:txBody>
      </p:sp>
    </p:spTree>
    <p:extLst>
      <p:ext uri="{BB962C8B-B14F-4D97-AF65-F5344CB8AC3E}">
        <p14:creationId xmlns:p14="http://schemas.microsoft.com/office/powerpoint/2010/main" val="680835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FFFF00"/>
                </a:solidFill>
              </a:rPr>
              <a:t>NB: If two athletes have equal skill and ability, it is almost certain that the one who is able to best focus on the task at hand will be the one who prevails. </a:t>
            </a:r>
          </a:p>
          <a:p>
            <a:endParaRPr lang="en-US" dirty="0"/>
          </a:p>
        </p:txBody>
      </p:sp>
      <p:sp>
        <p:nvSpPr>
          <p:cNvPr id="4" name="Slide Number Placeholder 3"/>
          <p:cNvSpPr>
            <a:spLocks noGrp="1"/>
          </p:cNvSpPr>
          <p:nvPr>
            <p:ph type="sldNum" sz="quarter" idx="5"/>
          </p:nvPr>
        </p:nvSpPr>
        <p:spPr/>
        <p:txBody>
          <a:bodyPr/>
          <a:lstStyle/>
          <a:p>
            <a:fld id="{22F901CF-DF06-42B5-A9DA-C116E97C6E09}" type="slidenum">
              <a:rPr lang="en-GB" smtClean="0"/>
              <a:pPr/>
              <a:t>6</a:t>
            </a:fld>
            <a:endParaRPr lang="en-GB" dirty="0"/>
          </a:p>
        </p:txBody>
      </p:sp>
    </p:spTree>
    <p:extLst>
      <p:ext uri="{BB962C8B-B14F-4D97-AF65-F5344CB8AC3E}">
        <p14:creationId xmlns:p14="http://schemas.microsoft.com/office/powerpoint/2010/main" val="1153531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dirty="0">
                <a:solidFill>
                  <a:schemeClr val="tx1"/>
                </a:solidFill>
                <a:effectLst/>
                <a:latin typeface="+mn-lt"/>
                <a:ea typeface="+mn-ea"/>
                <a:cs typeface="+mn-cs"/>
              </a:rPr>
              <a:t>1. Our judgments are not facts, but are only our own preferences and opinions based on our own experiences.</a:t>
            </a:r>
          </a:p>
          <a:p>
            <a:r>
              <a:rPr lang="en-GB" sz="1200" b="0" i="0" u="none" strike="noStrike" kern="1200" dirty="0">
                <a:solidFill>
                  <a:schemeClr val="tx1"/>
                </a:solidFill>
                <a:effectLst/>
                <a:latin typeface="+mn-lt"/>
                <a:ea typeface="+mn-ea"/>
                <a:cs typeface="+mn-cs"/>
              </a:rPr>
              <a:t>2. Judging something as neither good nor bad.  Everything simply is as it is.  Focusing on just the facts.</a:t>
            </a:r>
          </a:p>
        </p:txBody>
      </p:sp>
      <p:sp>
        <p:nvSpPr>
          <p:cNvPr id="4" name="Slide Number Placeholder 3"/>
          <p:cNvSpPr>
            <a:spLocks noGrp="1"/>
          </p:cNvSpPr>
          <p:nvPr>
            <p:ph type="sldNum" sz="quarter" idx="5"/>
          </p:nvPr>
        </p:nvSpPr>
        <p:spPr/>
        <p:txBody>
          <a:bodyPr/>
          <a:lstStyle/>
          <a:p>
            <a:fld id="{22F901CF-DF06-42B5-A9DA-C116E97C6E09}" type="slidenum">
              <a:rPr lang="en-GB" smtClean="0"/>
              <a:pPr/>
              <a:t>9</a:t>
            </a:fld>
            <a:endParaRPr lang="en-GB" dirty="0"/>
          </a:p>
        </p:txBody>
      </p:sp>
    </p:spTree>
    <p:extLst>
      <p:ext uri="{BB962C8B-B14F-4D97-AF65-F5344CB8AC3E}">
        <p14:creationId xmlns:p14="http://schemas.microsoft.com/office/powerpoint/2010/main" val="2988473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fontAlgn="base" hangingPunct="0"/>
            <a:r>
              <a:rPr lang="en-GB" sz="1200" kern="1200" dirty="0">
                <a:solidFill>
                  <a:schemeClr val="tx1"/>
                </a:solidFill>
                <a:effectLst/>
                <a:latin typeface="+mn-lt"/>
                <a:ea typeface="+mn-ea"/>
                <a:cs typeface="+mn-cs"/>
              </a:rPr>
              <a:t>Note: </a:t>
            </a:r>
          </a:p>
          <a:p>
            <a:pPr eaLnBrk="0" fontAlgn="base" hangingPunct="0"/>
            <a:r>
              <a:rPr lang="en-GB" sz="1200" kern="1200" dirty="0">
                <a:solidFill>
                  <a:schemeClr val="tx1"/>
                </a:solidFill>
                <a:effectLst/>
                <a:latin typeface="+mn-lt"/>
                <a:ea typeface="+mn-ea"/>
                <a:cs typeface="+mn-cs"/>
              </a:rPr>
              <a:t>If you simulate conditions that are much worse than the real conditions under which you perform, then you will have the following advantages.</a:t>
            </a:r>
          </a:p>
          <a:p>
            <a:pPr lvl="0" eaLnBrk="0" fontAlgn="base" hangingPunct="0"/>
            <a:r>
              <a:rPr lang="en-GB" sz="1200" kern="1200" dirty="0">
                <a:solidFill>
                  <a:schemeClr val="tx1"/>
                </a:solidFill>
                <a:effectLst/>
                <a:latin typeface="+mn-lt"/>
                <a:ea typeface="+mn-ea"/>
                <a:cs typeface="+mn-cs"/>
              </a:rPr>
              <a:t>1. Give you the confidence to handle anything that is thrown at you.</a:t>
            </a:r>
          </a:p>
          <a:p>
            <a:pPr lvl="0" eaLnBrk="0" fontAlgn="base" hangingPunct="0"/>
            <a:r>
              <a:rPr lang="en-GB" sz="1200" kern="1200" dirty="0">
                <a:solidFill>
                  <a:schemeClr val="tx1"/>
                </a:solidFill>
                <a:effectLst/>
                <a:latin typeface="+mn-lt"/>
                <a:ea typeface="+mn-ea"/>
                <a:cs typeface="+mn-cs"/>
              </a:rPr>
              <a:t>2. Learn, practice skills to handle the stresses and distractions of performance.</a:t>
            </a:r>
          </a:p>
          <a:p>
            <a:r>
              <a:rPr lang="en-GB" sz="1200" kern="1200" dirty="0">
                <a:solidFill>
                  <a:schemeClr val="tx1"/>
                </a:solidFill>
                <a:effectLst/>
                <a:latin typeface="+mn-lt"/>
                <a:ea typeface="+mn-ea"/>
                <a:cs typeface="+mn-cs"/>
              </a:rPr>
              <a:t>3. Give you confidence in your stamina and ability to keep good technique even under poor conditions such as tiredness, bad weather or poor equipment</a:t>
            </a:r>
            <a:r>
              <a:rPr lang="en-GB" dirty="0">
                <a:effectLst/>
              </a:rPr>
              <a:t> </a:t>
            </a:r>
            <a:endParaRPr lang="en-US" dirty="0"/>
          </a:p>
        </p:txBody>
      </p:sp>
      <p:sp>
        <p:nvSpPr>
          <p:cNvPr id="4" name="Slide Number Placeholder 3"/>
          <p:cNvSpPr>
            <a:spLocks noGrp="1"/>
          </p:cNvSpPr>
          <p:nvPr>
            <p:ph type="sldNum" sz="quarter" idx="5"/>
          </p:nvPr>
        </p:nvSpPr>
        <p:spPr/>
        <p:txBody>
          <a:bodyPr/>
          <a:lstStyle/>
          <a:p>
            <a:fld id="{22F901CF-DF06-42B5-A9DA-C116E97C6E09}" type="slidenum">
              <a:rPr lang="en-GB" smtClean="0"/>
              <a:pPr/>
              <a:t>12</a:t>
            </a:fld>
            <a:endParaRPr lang="en-GB" dirty="0"/>
          </a:p>
        </p:txBody>
      </p:sp>
    </p:spTree>
    <p:extLst>
      <p:ext uri="{BB962C8B-B14F-4D97-AF65-F5344CB8AC3E}">
        <p14:creationId xmlns:p14="http://schemas.microsoft.com/office/powerpoint/2010/main" val="2689802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fr-CH"/>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fr-CH"/>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dirty="0"/>
              <a:t>BACG Archery Club</a:t>
            </a:r>
          </a:p>
        </p:txBody>
      </p:sp>
      <p:sp>
        <p:nvSpPr>
          <p:cNvPr id="6" name="Rectangle 6"/>
          <p:cNvSpPr>
            <a:spLocks noGrp="1" noChangeArrowheads="1"/>
          </p:cNvSpPr>
          <p:nvPr>
            <p:ph type="sldNum" sz="quarter" idx="12"/>
          </p:nvPr>
        </p:nvSpPr>
        <p:spPr>
          <a:ln/>
        </p:spPr>
        <p:txBody>
          <a:bodyPr/>
          <a:lstStyle>
            <a:lvl1pPr>
              <a:defRPr/>
            </a:lvl1pPr>
          </a:lstStyle>
          <a:p>
            <a:pPr>
              <a:defRPr/>
            </a:pPr>
            <a:fld id="{85A661E0-A0B8-4A5E-9A88-999E92BED68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r-CH"/>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dirty="0"/>
              <a:t>BACG Archery Club</a:t>
            </a:r>
          </a:p>
        </p:txBody>
      </p:sp>
      <p:sp>
        <p:nvSpPr>
          <p:cNvPr id="6" name="Rectangle 6"/>
          <p:cNvSpPr>
            <a:spLocks noGrp="1" noChangeArrowheads="1"/>
          </p:cNvSpPr>
          <p:nvPr>
            <p:ph type="sldNum" sz="quarter" idx="12"/>
          </p:nvPr>
        </p:nvSpPr>
        <p:spPr>
          <a:ln/>
        </p:spPr>
        <p:txBody>
          <a:bodyPr/>
          <a:lstStyle>
            <a:lvl1pPr>
              <a:defRPr/>
            </a:lvl1pPr>
          </a:lstStyle>
          <a:p>
            <a:pPr>
              <a:defRPr/>
            </a:pPr>
            <a:fld id="{0F325525-4E4F-48CB-B3F0-DBB2D3862E80}"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fr-C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r-CH"/>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dirty="0"/>
              <a:t>BACG Archery Club</a:t>
            </a:r>
          </a:p>
        </p:txBody>
      </p:sp>
      <p:sp>
        <p:nvSpPr>
          <p:cNvPr id="6" name="Rectangle 6"/>
          <p:cNvSpPr>
            <a:spLocks noGrp="1" noChangeArrowheads="1"/>
          </p:cNvSpPr>
          <p:nvPr>
            <p:ph type="sldNum" sz="quarter" idx="12"/>
          </p:nvPr>
        </p:nvSpPr>
        <p:spPr>
          <a:ln/>
        </p:spPr>
        <p:txBody>
          <a:bodyPr/>
          <a:lstStyle>
            <a:lvl1pPr>
              <a:defRPr/>
            </a:lvl1pPr>
          </a:lstStyle>
          <a:p>
            <a:pPr>
              <a:defRPr/>
            </a:pPr>
            <a:fld id="{7B8DF09D-DA13-4330-A709-CEC91101803B}"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r>
              <a:rPr lang="en-US" dirty="0"/>
              <a:t>BACG Archery Club</a:t>
            </a:r>
          </a:p>
        </p:txBody>
      </p:sp>
      <p:sp>
        <p:nvSpPr>
          <p:cNvPr id="5" name="Rectangle 6"/>
          <p:cNvSpPr>
            <a:spLocks noGrp="1" noChangeArrowheads="1"/>
          </p:cNvSpPr>
          <p:nvPr>
            <p:ph type="sldNum" sz="quarter" idx="12"/>
          </p:nvPr>
        </p:nvSpPr>
        <p:spPr>
          <a:ln/>
        </p:spPr>
        <p:txBody>
          <a:bodyPr/>
          <a:lstStyle>
            <a:lvl1pPr>
              <a:defRPr/>
            </a:lvl1pPr>
          </a:lstStyle>
          <a:p>
            <a:pPr>
              <a:defRPr/>
            </a:pPr>
            <a:fld id="{E4358BAD-B47D-4C2E-B5EE-A52176312880}"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fr-CH"/>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r-CH"/>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dirty="0"/>
              <a:t>BACG Archery Club</a:t>
            </a:r>
          </a:p>
        </p:txBody>
      </p:sp>
      <p:sp>
        <p:nvSpPr>
          <p:cNvPr id="6" name="Rectangle 6"/>
          <p:cNvSpPr>
            <a:spLocks noGrp="1" noChangeArrowheads="1"/>
          </p:cNvSpPr>
          <p:nvPr>
            <p:ph type="sldNum" sz="quarter" idx="12"/>
          </p:nvPr>
        </p:nvSpPr>
        <p:spPr>
          <a:ln/>
        </p:spPr>
        <p:txBody>
          <a:bodyPr/>
          <a:lstStyle>
            <a:lvl1pPr>
              <a:defRPr/>
            </a:lvl1pPr>
          </a:lstStyle>
          <a:p>
            <a:pPr>
              <a:defRPr/>
            </a:pPr>
            <a:fld id="{9F6D1E6C-3884-43A8-980A-08A6B12AE93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fr-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dirty="0"/>
              <a:t>BACG Archery Club</a:t>
            </a:r>
          </a:p>
        </p:txBody>
      </p:sp>
      <p:sp>
        <p:nvSpPr>
          <p:cNvPr id="6" name="Rectangle 6"/>
          <p:cNvSpPr>
            <a:spLocks noGrp="1" noChangeArrowheads="1"/>
          </p:cNvSpPr>
          <p:nvPr>
            <p:ph type="sldNum" sz="quarter" idx="12"/>
          </p:nvPr>
        </p:nvSpPr>
        <p:spPr>
          <a:ln/>
        </p:spPr>
        <p:txBody>
          <a:bodyPr/>
          <a:lstStyle>
            <a:lvl1pPr>
              <a:defRPr/>
            </a:lvl1pPr>
          </a:lstStyle>
          <a:p>
            <a:pPr>
              <a:defRPr/>
            </a:pPr>
            <a:fld id="{7AE6E888-2559-4BB0-8E2E-D4723B849B4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fr-C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r-C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r-CH"/>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dirty="0"/>
              <a:t>BACG Archery Club</a:t>
            </a:r>
          </a:p>
        </p:txBody>
      </p:sp>
      <p:sp>
        <p:nvSpPr>
          <p:cNvPr id="7" name="Rectangle 6"/>
          <p:cNvSpPr>
            <a:spLocks noGrp="1" noChangeArrowheads="1"/>
          </p:cNvSpPr>
          <p:nvPr>
            <p:ph type="sldNum" sz="quarter" idx="12"/>
          </p:nvPr>
        </p:nvSpPr>
        <p:spPr>
          <a:ln/>
        </p:spPr>
        <p:txBody>
          <a:bodyPr/>
          <a:lstStyle>
            <a:lvl1pPr>
              <a:defRPr/>
            </a:lvl1pPr>
          </a:lstStyle>
          <a:p>
            <a:pPr>
              <a:defRPr/>
            </a:pPr>
            <a:fld id="{5E0944AB-5EF2-456F-8B34-5B2120B76FF4}"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fr-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r-C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r-CH"/>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r>
              <a:rPr lang="en-US" dirty="0"/>
              <a:t>BACG Archery Club</a:t>
            </a:r>
          </a:p>
        </p:txBody>
      </p:sp>
      <p:sp>
        <p:nvSpPr>
          <p:cNvPr id="9" name="Rectangle 6"/>
          <p:cNvSpPr>
            <a:spLocks noGrp="1" noChangeArrowheads="1"/>
          </p:cNvSpPr>
          <p:nvPr>
            <p:ph type="sldNum" sz="quarter" idx="12"/>
          </p:nvPr>
        </p:nvSpPr>
        <p:spPr>
          <a:ln/>
        </p:spPr>
        <p:txBody>
          <a:bodyPr/>
          <a:lstStyle>
            <a:lvl1pPr>
              <a:defRPr/>
            </a:lvl1pPr>
          </a:lstStyle>
          <a:p>
            <a:pPr>
              <a:defRPr/>
            </a:pPr>
            <a:fld id="{47E22E7F-8402-45AF-96DD-BFD90400D730}"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fr-CH"/>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r>
              <a:rPr lang="en-US" dirty="0"/>
              <a:t>BACG Archery Club</a:t>
            </a:r>
          </a:p>
        </p:txBody>
      </p:sp>
      <p:sp>
        <p:nvSpPr>
          <p:cNvPr id="5" name="Rectangle 6"/>
          <p:cNvSpPr>
            <a:spLocks noGrp="1" noChangeArrowheads="1"/>
          </p:cNvSpPr>
          <p:nvPr>
            <p:ph type="sldNum" sz="quarter" idx="12"/>
          </p:nvPr>
        </p:nvSpPr>
        <p:spPr>
          <a:ln/>
        </p:spPr>
        <p:txBody>
          <a:bodyPr/>
          <a:lstStyle>
            <a:lvl1pPr>
              <a:defRPr/>
            </a:lvl1pPr>
          </a:lstStyle>
          <a:p>
            <a:pPr>
              <a:defRPr/>
            </a:pPr>
            <a:fld id="{2D37E218-92AE-494B-9B7C-6C6C49A3737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r>
              <a:rPr lang="en-US" dirty="0"/>
              <a:t>BACG Archery Club</a:t>
            </a:r>
          </a:p>
        </p:txBody>
      </p:sp>
      <p:sp>
        <p:nvSpPr>
          <p:cNvPr id="4" name="Rectangle 6"/>
          <p:cNvSpPr>
            <a:spLocks noGrp="1" noChangeArrowheads="1"/>
          </p:cNvSpPr>
          <p:nvPr>
            <p:ph type="sldNum" sz="quarter" idx="12"/>
          </p:nvPr>
        </p:nvSpPr>
        <p:spPr>
          <a:ln/>
        </p:spPr>
        <p:txBody>
          <a:bodyPr/>
          <a:lstStyle>
            <a:lvl1pPr>
              <a:defRPr/>
            </a:lvl1pPr>
          </a:lstStyle>
          <a:p>
            <a:pPr>
              <a:defRPr/>
            </a:pPr>
            <a:fld id="{C970E20C-FF09-484B-A6DD-9F6B7DB47B0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fr-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r-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dirty="0"/>
              <a:t>BACG Archery Club</a:t>
            </a:r>
          </a:p>
        </p:txBody>
      </p:sp>
      <p:sp>
        <p:nvSpPr>
          <p:cNvPr id="7" name="Rectangle 6"/>
          <p:cNvSpPr>
            <a:spLocks noGrp="1" noChangeArrowheads="1"/>
          </p:cNvSpPr>
          <p:nvPr>
            <p:ph type="sldNum" sz="quarter" idx="12"/>
          </p:nvPr>
        </p:nvSpPr>
        <p:spPr>
          <a:ln/>
        </p:spPr>
        <p:txBody>
          <a:bodyPr/>
          <a:lstStyle>
            <a:lvl1pPr>
              <a:defRPr/>
            </a:lvl1pPr>
          </a:lstStyle>
          <a:p>
            <a:pPr>
              <a:defRPr/>
            </a:pPr>
            <a:fld id="{563BB539-108C-45B5-8025-86632D7E6378}"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fr-C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dirty="0"/>
              <a:t>Click icon to add picture</a:t>
            </a:r>
            <a:endParaRPr lang="fr-CH"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dirty="0"/>
              <a:t>BACG Archery Club</a:t>
            </a:r>
          </a:p>
        </p:txBody>
      </p:sp>
      <p:sp>
        <p:nvSpPr>
          <p:cNvPr id="7" name="Rectangle 6"/>
          <p:cNvSpPr>
            <a:spLocks noGrp="1" noChangeArrowheads="1"/>
          </p:cNvSpPr>
          <p:nvPr>
            <p:ph type="sldNum" sz="quarter" idx="12"/>
          </p:nvPr>
        </p:nvSpPr>
        <p:spPr>
          <a:ln/>
        </p:spPr>
        <p:txBody>
          <a:bodyPr/>
          <a:lstStyle>
            <a:lvl1pPr>
              <a:defRPr/>
            </a:lvl1pPr>
          </a:lstStyle>
          <a:p>
            <a:pPr>
              <a:defRPr/>
            </a:pPr>
            <a:fld id="{C0DECECA-4A19-4235-A36C-3CF579772AC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screen">
            <a:lum/>
          </a:blip>
          <a:srcRect/>
          <a:stretch>
            <a:fillRect t="-1000" b="-1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9046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pPr>
              <a:defRPr/>
            </a:pPr>
            <a:endParaRPr lang="en-US" dirty="0"/>
          </a:p>
        </p:txBody>
      </p:sp>
      <p:sp>
        <p:nvSpPr>
          <p:cNvPr id="19046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r>
              <a:rPr lang="en-US" dirty="0"/>
              <a:t>BACG Archery Club</a:t>
            </a:r>
          </a:p>
        </p:txBody>
      </p:sp>
      <p:sp>
        <p:nvSpPr>
          <p:cNvPr id="19047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pPr>
              <a:defRPr/>
            </a:pPr>
            <a:fld id="{39D6AC81-5828-44F7-A46D-4E6DFEACB56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dropbox.com/scl/fi/y7y43fgu6z32yy45dgoz2/Head-to-Head-Training-Questionnaire.docx?dl=0&amp;rlkey=4i7ml7brn57dqciv4z0d20o8b"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132856"/>
            <a:ext cx="7772400" cy="1728192"/>
          </a:xfrm>
        </p:spPr>
        <p:txBody>
          <a:bodyPr/>
          <a:lstStyle/>
          <a:p>
            <a:r>
              <a:rPr lang="en-GB" sz="5400" b="1" dirty="0">
                <a:solidFill>
                  <a:srgbClr val="FFFF00"/>
                </a:solidFill>
              </a:rPr>
              <a:t>Head to Head</a:t>
            </a:r>
            <a:br>
              <a:rPr lang="en-GB" sz="5400" b="1" dirty="0">
                <a:solidFill>
                  <a:srgbClr val="FFFF00"/>
                </a:solidFill>
              </a:rPr>
            </a:br>
            <a:r>
              <a:rPr lang="en-GB" sz="2800" b="1" dirty="0">
                <a:solidFill>
                  <a:srgbClr val="FFFF00"/>
                </a:solidFill>
              </a:rPr>
              <a:t>Eaton Manor, Shropshire.</a:t>
            </a:r>
          </a:p>
        </p:txBody>
      </p:sp>
      <p:sp>
        <p:nvSpPr>
          <p:cNvPr id="4" name="Subtitle 3"/>
          <p:cNvSpPr>
            <a:spLocks noGrp="1"/>
          </p:cNvSpPr>
          <p:nvPr>
            <p:ph type="subTitle" idx="1"/>
          </p:nvPr>
        </p:nvSpPr>
        <p:spPr>
          <a:xfrm>
            <a:off x="3851920" y="4077072"/>
            <a:ext cx="5032648" cy="1054968"/>
          </a:xfrm>
        </p:spPr>
        <p:txBody>
          <a:bodyPr/>
          <a:lstStyle/>
          <a:p>
            <a:r>
              <a:rPr lang="en-GB" sz="2400" b="1" dirty="0">
                <a:solidFill>
                  <a:schemeClr val="bg1"/>
                </a:solidFill>
              </a:rPr>
              <a:t>Gary &amp; Kathy Critchlow-Smith</a:t>
            </a:r>
          </a:p>
        </p:txBody>
      </p:sp>
      <p:sp>
        <p:nvSpPr>
          <p:cNvPr id="3" name="Footer Placeholder 2">
            <a:extLst>
              <a:ext uri="{FF2B5EF4-FFF2-40B4-BE49-F238E27FC236}">
                <a16:creationId xmlns:a16="http://schemas.microsoft.com/office/drawing/2014/main" id="{C3535BB0-E865-3B41-B904-4855E332EF8B}"/>
              </a:ext>
            </a:extLst>
          </p:cNvPr>
          <p:cNvSpPr>
            <a:spLocks noGrp="1"/>
          </p:cNvSpPr>
          <p:nvPr>
            <p:ph type="ftr" sz="quarter" idx="11"/>
          </p:nvPr>
        </p:nvSpPr>
        <p:spPr>
          <a:xfrm>
            <a:off x="2695972" y="6021288"/>
            <a:ext cx="3752056" cy="681622"/>
          </a:xfrm>
        </p:spPr>
        <p:txBody>
          <a:bodyPr/>
          <a:lstStyle/>
          <a:p>
            <a:r>
              <a:rPr lang="en-US" dirty="0">
                <a:solidFill>
                  <a:schemeClr val="bg1"/>
                </a:solidFill>
              </a:rPr>
              <a:t>BACG Archery Club</a:t>
            </a:r>
          </a:p>
        </p:txBody>
      </p:sp>
      <p:sp>
        <p:nvSpPr>
          <p:cNvPr id="5" name="Slide Number Placeholder 4">
            <a:extLst>
              <a:ext uri="{FF2B5EF4-FFF2-40B4-BE49-F238E27FC236}">
                <a16:creationId xmlns:a16="http://schemas.microsoft.com/office/drawing/2014/main" id="{9B20CFAB-19EB-594A-8AF4-0FF9C12350DF}"/>
              </a:ext>
            </a:extLst>
          </p:cNvPr>
          <p:cNvSpPr>
            <a:spLocks noGrp="1"/>
          </p:cNvSpPr>
          <p:nvPr>
            <p:ph type="sldNum" sz="quarter" idx="12"/>
          </p:nvPr>
        </p:nvSpPr>
        <p:spPr/>
        <p:txBody>
          <a:bodyPr/>
          <a:lstStyle/>
          <a:p>
            <a:pPr>
              <a:defRPr/>
            </a:pPr>
            <a:fld id="{85A661E0-A0B8-4A5E-9A88-999E92BED68A}" type="slidenum">
              <a:rPr lang="en-US" smtClean="0"/>
              <a:pPr>
                <a:defRPr/>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A0B8B-B388-704E-BF0C-297E521661A4}"/>
              </a:ext>
            </a:extLst>
          </p:cNvPr>
          <p:cNvSpPr>
            <a:spLocks noGrp="1"/>
          </p:cNvSpPr>
          <p:nvPr>
            <p:ph type="title"/>
          </p:nvPr>
        </p:nvSpPr>
        <p:spPr/>
        <p:txBody>
          <a:bodyPr/>
          <a:lstStyle/>
          <a:p>
            <a:r>
              <a:rPr lang="en-US" dirty="0">
                <a:solidFill>
                  <a:srgbClr val="FFFF00"/>
                </a:solidFill>
              </a:rPr>
              <a:t>Internal distractions</a:t>
            </a:r>
          </a:p>
        </p:txBody>
      </p:sp>
      <p:sp>
        <p:nvSpPr>
          <p:cNvPr id="3" name="Content Placeholder 2">
            <a:extLst>
              <a:ext uri="{FF2B5EF4-FFF2-40B4-BE49-F238E27FC236}">
                <a16:creationId xmlns:a16="http://schemas.microsoft.com/office/drawing/2014/main" id="{C0A782ED-1860-924F-9DBA-E646B21F9EB9}"/>
              </a:ext>
            </a:extLst>
          </p:cNvPr>
          <p:cNvSpPr>
            <a:spLocks noGrp="1"/>
          </p:cNvSpPr>
          <p:nvPr>
            <p:ph sz="half" idx="1"/>
          </p:nvPr>
        </p:nvSpPr>
        <p:spPr>
          <a:xfrm>
            <a:off x="552872" y="1699427"/>
            <a:ext cx="7067128" cy="4525963"/>
          </a:xfrm>
        </p:spPr>
        <p:txBody>
          <a:bodyPr/>
          <a:lstStyle/>
          <a:p>
            <a:pPr>
              <a:buFont typeface="Arial" panose="020B0604020202020204" pitchFamily="34" charset="0"/>
              <a:buChar char="•"/>
            </a:pPr>
            <a:r>
              <a:rPr lang="en-US" sz="3200" dirty="0">
                <a:solidFill>
                  <a:srgbClr val="FFFF00"/>
                </a:solidFill>
              </a:rPr>
              <a:t>Negative self talk.</a:t>
            </a:r>
          </a:p>
          <a:p>
            <a:r>
              <a:rPr lang="en-US" sz="3200" dirty="0">
                <a:solidFill>
                  <a:srgbClr val="FFFF00"/>
                </a:solidFill>
              </a:rPr>
              <a:t>Doubt.</a:t>
            </a:r>
          </a:p>
          <a:p>
            <a:r>
              <a:rPr lang="en-US" sz="3200" dirty="0">
                <a:solidFill>
                  <a:srgbClr val="FFFF00"/>
                </a:solidFill>
              </a:rPr>
              <a:t>Past/future thoughts.</a:t>
            </a:r>
          </a:p>
          <a:p>
            <a:r>
              <a:rPr lang="en-US" sz="3200" dirty="0">
                <a:solidFill>
                  <a:srgbClr val="FFFF00"/>
                </a:solidFill>
              </a:rPr>
              <a:t>Physical state.</a:t>
            </a:r>
          </a:p>
        </p:txBody>
      </p:sp>
      <p:sp>
        <p:nvSpPr>
          <p:cNvPr id="5" name="Footer Placeholder 4">
            <a:extLst>
              <a:ext uri="{FF2B5EF4-FFF2-40B4-BE49-F238E27FC236}">
                <a16:creationId xmlns:a16="http://schemas.microsoft.com/office/drawing/2014/main" id="{4554205F-5072-484C-95DC-6C7B2738C74E}"/>
              </a:ext>
            </a:extLst>
          </p:cNvPr>
          <p:cNvSpPr>
            <a:spLocks noGrp="1"/>
          </p:cNvSpPr>
          <p:nvPr>
            <p:ph type="ftr" sz="quarter" idx="11"/>
          </p:nvPr>
        </p:nvSpPr>
        <p:spPr/>
        <p:txBody>
          <a:bodyPr/>
          <a:lstStyle/>
          <a:p>
            <a:r>
              <a:rPr lang="en-US" dirty="0"/>
              <a:t>BACG Archery Club</a:t>
            </a:r>
          </a:p>
        </p:txBody>
      </p:sp>
      <p:sp>
        <p:nvSpPr>
          <p:cNvPr id="6" name="Slide Number Placeholder 5">
            <a:extLst>
              <a:ext uri="{FF2B5EF4-FFF2-40B4-BE49-F238E27FC236}">
                <a16:creationId xmlns:a16="http://schemas.microsoft.com/office/drawing/2014/main" id="{C7EDF646-1CC4-3745-838E-704901DFF422}"/>
              </a:ext>
            </a:extLst>
          </p:cNvPr>
          <p:cNvSpPr>
            <a:spLocks noGrp="1"/>
          </p:cNvSpPr>
          <p:nvPr>
            <p:ph type="sldNum" sz="quarter" idx="12"/>
          </p:nvPr>
        </p:nvSpPr>
        <p:spPr/>
        <p:txBody>
          <a:bodyPr/>
          <a:lstStyle/>
          <a:p>
            <a:pPr>
              <a:defRPr/>
            </a:pPr>
            <a:fld id="{5E0944AB-5EF2-456F-8B34-5B2120B76FF4}" type="slidenum">
              <a:rPr lang="en-US" smtClean="0"/>
              <a:pPr>
                <a:defRPr/>
              </a:pPr>
              <a:t>10</a:t>
            </a:fld>
            <a:endParaRPr lang="en-US" dirty="0"/>
          </a:p>
        </p:txBody>
      </p:sp>
    </p:spTree>
    <p:extLst>
      <p:ext uri="{BB962C8B-B14F-4D97-AF65-F5344CB8AC3E}">
        <p14:creationId xmlns:p14="http://schemas.microsoft.com/office/powerpoint/2010/main" val="3169001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4A011-4546-CD47-9D9D-3DCC1DCC0F09}"/>
              </a:ext>
            </a:extLst>
          </p:cNvPr>
          <p:cNvSpPr>
            <a:spLocks noGrp="1"/>
          </p:cNvSpPr>
          <p:nvPr>
            <p:ph type="title"/>
          </p:nvPr>
        </p:nvSpPr>
        <p:spPr/>
        <p:txBody>
          <a:bodyPr/>
          <a:lstStyle/>
          <a:p>
            <a:r>
              <a:rPr lang="en-US" dirty="0">
                <a:solidFill>
                  <a:srgbClr val="FFFF00"/>
                </a:solidFill>
              </a:rPr>
              <a:t>External distractions</a:t>
            </a:r>
            <a:endParaRPr lang="en-US" dirty="0"/>
          </a:p>
        </p:txBody>
      </p:sp>
      <p:sp>
        <p:nvSpPr>
          <p:cNvPr id="3" name="Content Placeholder 2">
            <a:extLst>
              <a:ext uri="{FF2B5EF4-FFF2-40B4-BE49-F238E27FC236}">
                <a16:creationId xmlns:a16="http://schemas.microsoft.com/office/drawing/2014/main" id="{3593AE26-C074-914B-A1EB-1D196D0628B6}"/>
              </a:ext>
            </a:extLst>
          </p:cNvPr>
          <p:cNvSpPr>
            <a:spLocks noGrp="1"/>
          </p:cNvSpPr>
          <p:nvPr>
            <p:ph idx="1"/>
          </p:nvPr>
        </p:nvSpPr>
        <p:spPr/>
        <p:txBody>
          <a:bodyPr/>
          <a:lstStyle/>
          <a:p>
            <a:pPr marL="0" indent="0">
              <a:buNone/>
            </a:pPr>
            <a:r>
              <a:rPr lang="en-US" dirty="0">
                <a:solidFill>
                  <a:schemeClr val="bg1"/>
                </a:solidFill>
              </a:rPr>
              <a:t>Please:</a:t>
            </a:r>
          </a:p>
          <a:p>
            <a:r>
              <a:rPr lang="en-US" dirty="0">
                <a:solidFill>
                  <a:schemeClr val="bg1"/>
                </a:solidFill>
              </a:rPr>
              <a:t>Choose a flipchart.</a:t>
            </a:r>
          </a:p>
          <a:p>
            <a:r>
              <a:rPr lang="en-US" dirty="0">
                <a:solidFill>
                  <a:schemeClr val="bg1"/>
                </a:solidFill>
              </a:rPr>
              <a:t>Work in as a group and list ideas on the flip chart for everyone to see.</a:t>
            </a:r>
            <a:endParaRPr lang="en-US" dirty="0"/>
          </a:p>
          <a:p>
            <a:endParaRPr lang="en-US" dirty="0"/>
          </a:p>
        </p:txBody>
      </p:sp>
      <p:sp>
        <p:nvSpPr>
          <p:cNvPr id="4" name="Footer Placeholder 3">
            <a:extLst>
              <a:ext uri="{FF2B5EF4-FFF2-40B4-BE49-F238E27FC236}">
                <a16:creationId xmlns:a16="http://schemas.microsoft.com/office/drawing/2014/main" id="{CBAC5DF7-A8C4-4541-9710-8CB2A3CDBD8E}"/>
              </a:ext>
            </a:extLst>
          </p:cNvPr>
          <p:cNvSpPr>
            <a:spLocks noGrp="1"/>
          </p:cNvSpPr>
          <p:nvPr>
            <p:ph type="ftr" sz="quarter" idx="11"/>
          </p:nvPr>
        </p:nvSpPr>
        <p:spPr/>
        <p:txBody>
          <a:bodyPr/>
          <a:lstStyle/>
          <a:p>
            <a:r>
              <a:rPr lang="en-US" dirty="0">
                <a:solidFill>
                  <a:schemeClr val="bg1"/>
                </a:solidFill>
              </a:rPr>
              <a:t>BACG Archery Club</a:t>
            </a:r>
          </a:p>
        </p:txBody>
      </p:sp>
      <p:sp>
        <p:nvSpPr>
          <p:cNvPr id="5" name="Slide Number Placeholder 4">
            <a:extLst>
              <a:ext uri="{FF2B5EF4-FFF2-40B4-BE49-F238E27FC236}">
                <a16:creationId xmlns:a16="http://schemas.microsoft.com/office/drawing/2014/main" id="{B7AA323B-2BBF-CF45-89FA-FBBC0ADF0E04}"/>
              </a:ext>
            </a:extLst>
          </p:cNvPr>
          <p:cNvSpPr>
            <a:spLocks noGrp="1"/>
          </p:cNvSpPr>
          <p:nvPr>
            <p:ph type="sldNum" sz="quarter" idx="12"/>
          </p:nvPr>
        </p:nvSpPr>
        <p:spPr/>
        <p:txBody>
          <a:bodyPr/>
          <a:lstStyle/>
          <a:p>
            <a:pPr>
              <a:defRPr/>
            </a:pPr>
            <a:fld id="{9F6D1E6C-3884-43A8-980A-08A6B12AE93B}" type="slidenum">
              <a:rPr lang="en-US" smtClean="0">
                <a:solidFill>
                  <a:schemeClr val="bg1"/>
                </a:solidFill>
              </a:rPr>
              <a:pPr>
                <a:defRPr/>
              </a:pPr>
              <a:t>11</a:t>
            </a:fld>
            <a:endParaRPr lang="en-US" dirty="0">
              <a:solidFill>
                <a:schemeClr val="bg1"/>
              </a:solidFill>
            </a:endParaRPr>
          </a:p>
        </p:txBody>
      </p:sp>
    </p:spTree>
    <p:extLst>
      <p:ext uri="{BB962C8B-B14F-4D97-AF65-F5344CB8AC3E}">
        <p14:creationId xmlns:p14="http://schemas.microsoft.com/office/powerpoint/2010/main" val="3177098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4C265-D4A1-F740-AD56-175D7EA56A4D}"/>
              </a:ext>
            </a:extLst>
          </p:cNvPr>
          <p:cNvSpPr>
            <a:spLocks noGrp="1"/>
          </p:cNvSpPr>
          <p:nvPr>
            <p:ph type="title"/>
          </p:nvPr>
        </p:nvSpPr>
        <p:spPr/>
        <p:txBody>
          <a:bodyPr/>
          <a:lstStyle/>
          <a:p>
            <a:r>
              <a:rPr lang="en-US" dirty="0">
                <a:solidFill>
                  <a:srgbClr val="FFFF00"/>
                </a:solidFill>
              </a:rPr>
              <a:t>External distractions</a:t>
            </a:r>
          </a:p>
        </p:txBody>
      </p:sp>
      <p:sp>
        <p:nvSpPr>
          <p:cNvPr id="3" name="Content Placeholder 2">
            <a:extLst>
              <a:ext uri="{FF2B5EF4-FFF2-40B4-BE49-F238E27FC236}">
                <a16:creationId xmlns:a16="http://schemas.microsoft.com/office/drawing/2014/main" id="{18C9AADE-BC6E-B746-A5E1-6B51AF54DCF5}"/>
              </a:ext>
            </a:extLst>
          </p:cNvPr>
          <p:cNvSpPr>
            <a:spLocks noGrp="1"/>
          </p:cNvSpPr>
          <p:nvPr>
            <p:ph sz="half" idx="1"/>
          </p:nvPr>
        </p:nvSpPr>
        <p:spPr/>
        <p:txBody>
          <a:bodyPr/>
          <a:lstStyle/>
          <a:p>
            <a:r>
              <a:rPr lang="en-US" dirty="0">
                <a:solidFill>
                  <a:srgbClr val="FFFF00"/>
                </a:solidFill>
              </a:rPr>
              <a:t>Visual.</a:t>
            </a:r>
          </a:p>
          <a:p>
            <a:r>
              <a:rPr lang="en-US" dirty="0">
                <a:solidFill>
                  <a:srgbClr val="FFFF00"/>
                </a:solidFill>
              </a:rPr>
              <a:t>Noise (auditory).</a:t>
            </a:r>
          </a:p>
          <a:p>
            <a:r>
              <a:rPr lang="en-US" dirty="0">
                <a:solidFill>
                  <a:srgbClr val="FFFF00"/>
                </a:solidFill>
              </a:rPr>
              <a:t>Gamesmanship.</a:t>
            </a:r>
          </a:p>
          <a:p>
            <a:r>
              <a:rPr lang="en-US" dirty="0">
                <a:solidFill>
                  <a:srgbClr val="FFFF00"/>
                </a:solidFill>
              </a:rPr>
              <a:t>The crowd.</a:t>
            </a:r>
          </a:p>
          <a:p>
            <a:r>
              <a:rPr lang="en-US" dirty="0">
                <a:solidFill>
                  <a:srgbClr val="FFFF00"/>
                </a:solidFill>
              </a:rPr>
              <a:t>Opponent’s performance.</a:t>
            </a:r>
          </a:p>
          <a:p>
            <a:r>
              <a:rPr lang="en-US" dirty="0">
                <a:solidFill>
                  <a:srgbClr val="FFFF00"/>
                </a:solidFill>
              </a:rPr>
              <a:t>Coach(s).</a:t>
            </a:r>
          </a:p>
          <a:p>
            <a:r>
              <a:rPr lang="en-US" dirty="0">
                <a:solidFill>
                  <a:srgbClr val="FFFF00"/>
                </a:solidFill>
              </a:rPr>
              <a:t>Mistakes/errors.</a:t>
            </a:r>
            <a:endParaRPr lang="en-US" dirty="0"/>
          </a:p>
        </p:txBody>
      </p:sp>
      <p:sp>
        <p:nvSpPr>
          <p:cNvPr id="4" name="Content Placeholder 3">
            <a:extLst>
              <a:ext uri="{FF2B5EF4-FFF2-40B4-BE49-F238E27FC236}">
                <a16:creationId xmlns:a16="http://schemas.microsoft.com/office/drawing/2014/main" id="{E17D1594-DD77-964B-862A-27F7F9C55AEC}"/>
              </a:ext>
            </a:extLst>
          </p:cNvPr>
          <p:cNvSpPr>
            <a:spLocks noGrp="1"/>
          </p:cNvSpPr>
          <p:nvPr>
            <p:ph sz="half" idx="2"/>
          </p:nvPr>
        </p:nvSpPr>
        <p:spPr/>
        <p:txBody>
          <a:bodyPr/>
          <a:lstStyle/>
          <a:p>
            <a:r>
              <a:rPr lang="en-US" dirty="0">
                <a:solidFill>
                  <a:srgbClr val="FFFF00"/>
                </a:solidFill>
              </a:rPr>
              <a:t>Press interviews.</a:t>
            </a:r>
          </a:p>
          <a:p>
            <a:r>
              <a:rPr lang="en-US" dirty="0">
                <a:solidFill>
                  <a:srgbClr val="FFFF00"/>
                </a:solidFill>
              </a:rPr>
              <a:t>Cameras.</a:t>
            </a:r>
          </a:p>
          <a:p>
            <a:r>
              <a:rPr lang="en-US" dirty="0">
                <a:solidFill>
                  <a:srgbClr val="FFFF00"/>
                </a:solidFill>
              </a:rPr>
              <a:t>Referees.</a:t>
            </a:r>
          </a:p>
          <a:p>
            <a:r>
              <a:rPr lang="en-US" dirty="0">
                <a:solidFill>
                  <a:srgbClr val="FFFF00"/>
                </a:solidFill>
              </a:rPr>
              <a:t>Referee’s decisions.</a:t>
            </a:r>
          </a:p>
          <a:p>
            <a:r>
              <a:rPr lang="en-US" dirty="0">
                <a:solidFill>
                  <a:srgbClr val="FFFF00"/>
                </a:solidFill>
              </a:rPr>
              <a:t>Fatigue.</a:t>
            </a:r>
          </a:p>
          <a:p>
            <a:r>
              <a:rPr lang="en-US" dirty="0">
                <a:solidFill>
                  <a:srgbClr val="FFFF00"/>
                </a:solidFill>
              </a:rPr>
              <a:t> Weather.</a:t>
            </a:r>
          </a:p>
          <a:p>
            <a:r>
              <a:rPr lang="en-US" dirty="0">
                <a:solidFill>
                  <a:srgbClr val="FFFF00"/>
                </a:solidFill>
              </a:rPr>
              <a:t> Food.</a:t>
            </a:r>
          </a:p>
          <a:p>
            <a:r>
              <a:rPr lang="en-US" dirty="0">
                <a:solidFill>
                  <a:srgbClr val="FFFF00"/>
                </a:solidFill>
              </a:rPr>
              <a:t> Mobile phones.</a:t>
            </a:r>
          </a:p>
        </p:txBody>
      </p:sp>
      <p:sp>
        <p:nvSpPr>
          <p:cNvPr id="5" name="Footer Placeholder 4">
            <a:extLst>
              <a:ext uri="{FF2B5EF4-FFF2-40B4-BE49-F238E27FC236}">
                <a16:creationId xmlns:a16="http://schemas.microsoft.com/office/drawing/2014/main" id="{87C3AC62-0C46-5041-BF1F-59E1736C328E}"/>
              </a:ext>
            </a:extLst>
          </p:cNvPr>
          <p:cNvSpPr>
            <a:spLocks noGrp="1"/>
          </p:cNvSpPr>
          <p:nvPr>
            <p:ph type="ftr" sz="quarter" idx="11"/>
          </p:nvPr>
        </p:nvSpPr>
        <p:spPr/>
        <p:txBody>
          <a:bodyPr/>
          <a:lstStyle/>
          <a:p>
            <a:r>
              <a:rPr lang="en-US" dirty="0">
                <a:solidFill>
                  <a:schemeClr val="bg1"/>
                </a:solidFill>
              </a:rPr>
              <a:t>BACG Archery Club</a:t>
            </a:r>
          </a:p>
        </p:txBody>
      </p:sp>
      <p:sp>
        <p:nvSpPr>
          <p:cNvPr id="6" name="Slide Number Placeholder 5">
            <a:extLst>
              <a:ext uri="{FF2B5EF4-FFF2-40B4-BE49-F238E27FC236}">
                <a16:creationId xmlns:a16="http://schemas.microsoft.com/office/drawing/2014/main" id="{4C262E74-E546-7245-A6EC-3C154EE7EFDA}"/>
              </a:ext>
            </a:extLst>
          </p:cNvPr>
          <p:cNvSpPr>
            <a:spLocks noGrp="1"/>
          </p:cNvSpPr>
          <p:nvPr>
            <p:ph type="sldNum" sz="quarter" idx="12"/>
          </p:nvPr>
        </p:nvSpPr>
        <p:spPr/>
        <p:txBody>
          <a:bodyPr/>
          <a:lstStyle/>
          <a:p>
            <a:pPr>
              <a:defRPr/>
            </a:pPr>
            <a:fld id="{5E0944AB-5EF2-456F-8B34-5B2120B76FF4}" type="slidenum">
              <a:rPr lang="en-US" smtClean="0">
                <a:solidFill>
                  <a:schemeClr val="bg1"/>
                </a:solidFill>
              </a:rPr>
              <a:pPr>
                <a:defRPr/>
              </a:pPr>
              <a:t>12</a:t>
            </a:fld>
            <a:endParaRPr lang="en-US" dirty="0">
              <a:solidFill>
                <a:schemeClr val="bg1"/>
              </a:solidFill>
            </a:endParaRPr>
          </a:p>
        </p:txBody>
      </p:sp>
    </p:spTree>
    <p:extLst>
      <p:ext uri="{BB962C8B-B14F-4D97-AF65-F5344CB8AC3E}">
        <p14:creationId xmlns:p14="http://schemas.microsoft.com/office/powerpoint/2010/main" val="3946062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BA21A-8342-0140-8103-78B07C88148A}"/>
              </a:ext>
            </a:extLst>
          </p:cNvPr>
          <p:cNvSpPr>
            <a:spLocks noGrp="1"/>
          </p:cNvSpPr>
          <p:nvPr>
            <p:ph type="title"/>
          </p:nvPr>
        </p:nvSpPr>
        <p:spPr/>
        <p:txBody>
          <a:bodyPr/>
          <a:lstStyle/>
          <a:p>
            <a:r>
              <a:rPr lang="en-US" dirty="0">
                <a:solidFill>
                  <a:srgbClr val="FFFF00"/>
                </a:solidFill>
              </a:rPr>
              <a:t>Workshop Objectives</a:t>
            </a:r>
          </a:p>
        </p:txBody>
      </p:sp>
      <p:sp>
        <p:nvSpPr>
          <p:cNvPr id="3" name="Content Placeholder 2">
            <a:extLst>
              <a:ext uri="{FF2B5EF4-FFF2-40B4-BE49-F238E27FC236}">
                <a16:creationId xmlns:a16="http://schemas.microsoft.com/office/drawing/2014/main" id="{8005BF92-8158-8742-AE8D-BCAAC8F69FD9}"/>
              </a:ext>
            </a:extLst>
          </p:cNvPr>
          <p:cNvSpPr>
            <a:spLocks noGrp="1"/>
          </p:cNvSpPr>
          <p:nvPr>
            <p:ph idx="1"/>
          </p:nvPr>
        </p:nvSpPr>
        <p:spPr>
          <a:xfrm>
            <a:off x="457200" y="1600200"/>
            <a:ext cx="8229600" cy="4525963"/>
          </a:xfrm>
        </p:spPr>
        <p:txBody>
          <a:bodyPr/>
          <a:lstStyle/>
          <a:p>
            <a:pPr marL="0" indent="0">
              <a:buNone/>
            </a:pPr>
            <a:r>
              <a:rPr lang="en-US" sz="2800" dirty="0">
                <a:solidFill>
                  <a:srgbClr val="FFFF00"/>
                </a:solidFill>
              </a:rPr>
              <a:t>To provide everyone with an understanding of.</a:t>
            </a:r>
          </a:p>
          <a:p>
            <a:r>
              <a:rPr lang="en-US" sz="2800" dirty="0">
                <a:solidFill>
                  <a:srgbClr val="FFFF00"/>
                </a:solidFill>
              </a:rPr>
              <a:t>Stress and Anxiety.</a:t>
            </a:r>
          </a:p>
          <a:p>
            <a:r>
              <a:rPr lang="en-US" sz="2800" dirty="0">
                <a:solidFill>
                  <a:srgbClr val="FFFF00"/>
                </a:solidFill>
              </a:rPr>
              <a:t>Concentration and Focus.</a:t>
            </a:r>
          </a:p>
          <a:p>
            <a:r>
              <a:rPr lang="en-US" sz="2800" dirty="0">
                <a:solidFill>
                  <a:srgbClr val="FFFF00"/>
                </a:solidFill>
              </a:rPr>
              <a:t>Distractions.</a:t>
            </a:r>
          </a:p>
        </p:txBody>
      </p:sp>
      <p:sp>
        <p:nvSpPr>
          <p:cNvPr id="4" name="Footer Placeholder 3">
            <a:extLst>
              <a:ext uri="{FF2B5EF4-FFF2-40B4-BE49-F238E27FC236}">
                <a16:creationId xmlns:a16="http://schemas.microsoft.com/office/drawing/2014/main" id="{9288FF2E-6DD6-A348-94D2-46D492BF50E8}"/>
              </a:ext>
            </a:extLst>
          </p:cNvPr>
          <p:cNvSpPr>
            <a:spLocks noGrp="1"/>
          </p:cNvSpPr>
          <p:nvPr>
            <p:ph type="ftr" sz="quarter" idx="11"/>
          </p:nvPr>
        </p:nvSpPr>
        <p:spPr/>
        <p:txBody>
          <a:bodyPr/>
          <a:lstStyle/>
          <a:p>
            <a:r>
              <a:rPr lang="en-US" dirty="0">
                <a:solidFill>
                  <a:schemeClr val="bg1"/>
                </a:solidFill>
              </a:rPr>
              <a:t>BACG Archery Club</a:t>
            </a:r>
          </a:p>
        </p:txBody>
      </p:sp>
      <p:sp>
        <p:nvSpPr>
          <p:cNvPr id="5" name="Slide Number Placeholder 4">
            <a:extLst>
              <a:ext uri="{FF2B5EF4-FFF2-40B4-BE49-F238E27FC236}">
                <a16:creationId xmlns:a16="http://schemas.microsoft.com/office/drawing/2014/main" id="{96B5C0A9-14F5-2C4F-A5F4-8D69CBE00BAE}"/>
              </a:ext>
            </a:extLst>
          </p:cNvPr>
          <p:cNvSpPr>
            <a:spLocks noGrp="1"/>
          </p:cNvSpPr>
          <p:nvPr>
            <p:ph type="sldNum" sz="quarter" idx="12"/>
          </p:nvPr>
        </p:nvSpPr>
        <p:spPr/>
        <p:txBody>
          <a:bodyPr/>
          <a:lstStyle/>
          <a:p>
            <a:pPr>
              <a:defRPr/>
            </a:pPr>
            <a:fld id="{9F6D1E6C-3884-43A8-980A-08A6B12AE93B}" type="slidenum">
              <a:rPr lang="en-US" smtClean="0">
                <a:solidFill>
                  <a:schemeClr val="bg1"/>
                </a:solidFill>
              </a:rPr>
              <a:pPr>
                <a:defRPr/>
              </a:pPr>
              <a:t>13</a:t>
            </a:fld>
            <a:endParaRPr lang="en-US" dirty="0">
              <a:solidFill>
                <a:schemeClr val="bg1"/>
              </a:solidFill>
            </a:endParaRPr>
          </a:p>
        </p:txBody>
      </p:sp>
    </p:spTree>
    <p:extLst>
      <p:ext uri="{BB962C8B-B14F-4D97-AF65-F5344CB8AC3E}">
        <p14:creationId xmlns:p14="http://schemas.microsoft.com/office/powerpoint/2010/main" val="2140280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34730-C0AF-3343-AF3F-773A8109ED16}"/>
              </a:ext>
            </a:extLst>
          </p:cNvPr>
          <p:cNvSpPr>
            <a:spLocks noGrp="1"/>
          </p:cNvSpPr>
          <p:nvPr>
            <p:ph type="ctrTitle"/>
          </p:nvPr>
        </p:nvSpPr>
        <p:spPr>
          <a:xfrm>
            <a:off x="977462" y="1340768"/>
            <a:ext cx="7772400" cy="3456384"/>
          </a:xfrm>
        </p:spPr>
        <p:txBody>
          <a:bodyPr/>
          <a:lstStyle/>
          <a:p>
            <a:br>
              <a:rPr lang="en-US" sz="5400" dirty="0">
                <a:solidFill>
                  <a:srgbClr val="FFFF00"/>
                </a:solidFill>
              </a:rPr>
            </a:br>
            <a:br>
              <a:rPr lang="en-US" sz="3600" dirty="0">
                <a:solidFill>
                  <a:srgbClr val="FFFF00"/>
                </a:solidFill>
              </a:rPr>
            </a:br>
            <a:endParaRPr lang="en-US" sz="3600" dirty="0">
              <a:solidFill>
                <a:srgbClr val="FFFF00"/>
              </a:solidFill>
            </a:endParaRPr>
          </a:p>
        </p:txBody>
      </p:sp>
      <p:sp>
        <p:nvSpPr>
          <p:cNvPr id="5" name="Slide Number Placeholder 4">
            <a:extLst>
              <a:ext uri="{FF2B5EF4-FFF2-40B4-BE49-F238E27FC236}">
                <a16:creationId xmlns:a16="http://schemas.microsoft.com/office/drawing/2014/main" id="{8F16E599-F973-1145-8658-3460D231114C}"/>
              </a:ext>
            </a:extLst>
          </p:cNvPr>
          <p:cNvSpPr>
            <a:spLocks noGrp="1"/>
          </p:cNvSpPr>
          <p:nvPr>
            <p:ph type="sldNum" sz="quarter" idx="12"/>
          </p:nvPr>
        </p:nvSpPr>
        <p:spPr/>
        <p:txBody>
          <a:bodyPr/>
          <a:lstStyle/>
          <a:p>
            <a:pPr>
              <a:defRPr/>
            </a:pPr>
            <a:fld id="{85A661E0-A0B8-4A5E-9A88-999E92BED68A}" type="slidenum">
              <a:rPr lang="en-US" smtClean="0">
                <a:solidFill>
                  <a:schemeClr val="bg1"/>
                </a:solidFill>
              </a:rPr>
              <a:pPr>
                <a:defRPr/>
              </a:pPr>
              <a:t>14</a:t>
            </a:fld>
            <a:endParaRPr lang="en-US" dirty="0">
              <a:solidFill>
                <a:schemeClr val="bg1"/>
              </a:solidFill>
            </a:endParaRPr>
          </a:p>
        </p:txBody>
      </p:sp>
      <p:sp>
        <p:nvSpPr>
          <p:cNvPr id="6" name="Footer Placeholder 2">
            <a:extLst>
              <a:ext uri="{FF2B5EF4-FFF2-40B4-BE49-F238E27FC236}">
                <a16:creationId xmlns:a16="http://schemas.microsoft.com/office/drawing/2014/main" id="{A5D33F7B-A586-4645-86F4-980CB8559E83}"/>
              </a:ext>
            </a:extLst>
          </p:cNvPr>
          <p:cNvSpPr>
            <a:spLocks noGrp="1"/>
          </p:cNvSpPr>
          <p:nvPr>
            <p:ph type="ftr" sz="quarter" idx="11"/>
          </p:nvPr>
        </p:nvSpPr>
        <p:spPr/>
        <p:txBody>
          <a:bodyPr/>
          <a:lstStyle/>
          <a:p>
            <a:r>
              <a:rPr lang="en-US" dirty="0">
                <a:solidFill>
                  <a:schemeClr val="bg1"/>
                </a:solidFill>
              </a:rPr>
              <a:t>BACG Archery Club</a:t>
            </a:r>
          </a:p>
        </p:txBody>
      </p:sp>
      <p:sp>
        <p:nvSpPr>
          <p:cNvPr id="3" name="Rectangle 2">
            <a:extLst>
              <a:ext uri="{FF2B5EF4-FFF2-40B4-BE49-F238E27FC236}">
                <a16:creationId xmlns:a16="http://schemas.microsoft.com/office/drawing/2014/main" id="{59707B88-5241-4D45-851C-F5E3970A0320}"/>
              </a:ext>
            </a:extLst>
          </p:cNvPr>
          <p:cNvSpPr/>
          <p:nvPr/>
        </p:nvSpPr>
        <p:spPr>
          <a:xfrm>
            <a:off x="1187624" y="1196752"/>
            <a:ext cx="6480720" cy="4462760"/>
          </a:xfrm>
          <a:prstGeom prst="rect">
            <a:avLst/>
          </a:prstGeom>
        </p:spPr>
        <p:txBody>
          <a:bodyPr wrap="square">
            <a:spAutoFit/>
          </a:bodyPr>
          <a:lstStyle/>
          <a:p>
            <a:pPr algn="ctr"/>
            <a:r>
              <a:rPr lang="en-US" sz="3200" dirty="0">
                <a:solidFill>
                  <a:schemeClr val="bg1"/>
                </a:solidFill>
              </a:rPr>
              <a:t>Thank you for watching this presentation.</a:t>
            </a:r>
          </a:p>
          <a:p>
            <a:pPr algn="ctr"/>
            <a:r>
              <a:rPr lang="en-US" sz="3200" dirty="0">
                <a:solidFill>
                  <a:schemeClr val="bg1"/>
                </a:solidFill>
              </a:rPr>
              <a:t> </a:t>
            </a:r>
            <a:br>
              <a:rPr lang="en-US" sz="3200" dirty="0">
                <a:solidFill>
                  <a:schemeClr val="bg1"/>
                </a:solidFill>
              </a:rPr>
            </a:br>
            <a:r>
              <a:rPr lang="en-US" sz="3200" dirty="0">
                <a:solidFill>
                  <a:schemeClr val="bg1"/>
                </a:solidFill>
              </a:rPr>
              <a:t>Please check the knowledge you have gained by completing the </a:t>
            </a:r>
            <a:r>
              <a:rPr lang="en-US" sz="3200" dirty="0">
                <a:solidFill>
                  <a:schemeClr val="bg1"/>
                </a:solidFill>
                <a:hlinkClick r:id="rId2"/>
              </a:rPr>
              <a:t>questionnaire</a:t>
            </a:r>
            <a:r>
              <a:rPr lang="en-US" sz="3200" dirty="0">
                <a:solidFill>
                  <a:schemeClr val="bg1"/>
                </a:solidFill>
              </a:rPr>
              <a:t> then  check your answers and receiving your certificate of completion.</a:t>
            </a:r>
          </a:p>
          <a:p>
            <a:endParaRPr lang="en-US" sz="2800" dirty="0"/>
          </a:p>
        </p:txBody>
      </p:sp>
    </p:spTree>
    <p:extLst>
      <p:ext uri="{BB962C8B-B14F-4D97-AF65-F5344CB8AC3E}">
        <p14:creationId xmlns:p14="http://schemas.microsoft.com/office/powerpoint/2010/main" val="3025281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BA21A-8342-0140-8103-78B07C88148A}"/>
              </a:ext>
            </a:extLst>
          </p:cNvPr>
          <p:cNvSpPr>
            <a:spLocks noGrp="1"/>
          </p:cNvSpPr>
          <p:nvPr>
            <p:ph type="title"/>
          </p:nvPr>
        </p:nvSpPr>
        <p:spPr/>
        <p:txBody>
          <a:bodyPr/>
          <a:lstStyle/>
          <a:p>
            <a:r>
              <a:rPr lang="en-US" dirty="0">
                <a:solidFill>
                  <a:srgbClr val="FFFF00"/>
                </a:solidFill>
              </a:rPr>
              <a:t>Workshop Objectives</a:t>
            </a:r>
          </a:p>
        </p:txBody>
      </p:sp>
      <p:sp>
        <p:nvSpPr>
          <p:cNvPr id="3" name="Content Placeholder 2">
            <a:extLst>
              <a:ext uri="{FF2B5EF4-FFF2-40B4-BE49-F238E27FC236}">
                <a16:creationId xmlns:a16="http://schemas.microsoft.com/office/drawing/2014/main" id="{8005BF92-8158-8742-AE8D-BCAAC8F69FD9}"/>
              </a:ext>
            </a:extLst>
          </p:cNvPr>
          <p:cNvSpPr>
            <a:spLocks noGrp="1"/>
          </p:cNvSpPr>
          <p:nvPr>
            <p:ph idx="1"/>
          </p:nvPr>
        </p:nvSpPr>
        <p:spPr>
          <a:xfrm>
            <a:off x="457200" y="1600200"/>
            <a:ext cx="8229600" cy="4525963"/>
          </a:xfrm>
        </p:spPr>
        <p:txBody>
          <a:bodyPr/>
          <a:lstStyle/>
          <a:p>
            <a:pPr marL="0" indent="0">
              <a:buNone/>
            </a:pPr>
            <a:r>
              <a:rPr lang="en-US" sz="2800" dirty="0">
                <a:solidFill>
                  <a:srgbClr val="FFFF00"/>
                </a:solidFill>
              </a:rPr>
              <a:t>To provide everyone with an understanding of.</a:t>
            </a:r>
          </a:p>
          <a:p>
            <a:r>
              <a:rPr lang="en-US" sz="2800" dirty="0">
                <a:solidFill>
                  <a:srgbClr val="FFFF00"/>
                </a:solidFill>
              </a:rPr>
              <a:t>Stress and Anxiety.</a:t>
            </a:r>
          </a:p>
          <a:p>
            <a:r>
              <a:rPr lang="en-US" sz="2800" dirty="0">
                <a:solidFill>
                  <a:srgbClr val="FFFF00"/>
                </a:solidFill>
              </a:rPr>
              <a:t>Concentration and Focus.</a:t>
            </a:r>
          </a:p>
          <a:p>
            <a:r>
              <a:rPr lang="en-US" sz="2800" dirty="0">
                <a:solidFill>
                  <a:srgbClr val="FFFF00"/>
                </a:solidFill>
              </a:rPr>
              <a:t>Distractions.</a:t>
            </a:r>
          </a:p>
          <a:p>
            <a:endParaRPr lang="en-US" sz="2800" dirty="0">
              <a:solidFill>
                <a:srgbClr val="FFFF00"/>
              </a:solidFill>
            </a:endParaRPr>
          </a:p>
          <a:p>
            <a:pPr marL="0" indent="0">
              <a:buNone/>
            </a:pPr>
            <a:r>
              <a:rPr lang="en-US" sz="2800" dirty="0">
                <a:solidFill>
                  <a:srgbClr val="FFFF00"/>
                </a:solidFill>
              </a:rPr>
              <a:t>Please complete the exercises using a use a flip chart. Please use an A4 pad if you are viewing this as  an on-line presentation </a:t>
            </a:r>
          </a:p>
        </p:txBody>
      </p:sp>
      <p:sp>
        <p:nvSpPr>
          <p:cNvPr id="4" name="Footer Placeholder 3">
            <a:extLst>
              <a:ext uri="{FF2B5EF4-FFF2-40B4-BE49-F238E27FC236}">
                <a16:creationId xmlns:a16="http://schemas.microsoft.com/office/drawing/2014/main" id="{9288FF2E-6DD6-A348-94D2-46D492BF50E8}"/>
              </a:ext>
            </a:extLst>
          </p:cNvPr>
          <p:cNvSpPr>
            <a:spLocks noGrp="1"/>
          </p:cNvSpPr>
          <p:nvPr>
            <p:ph type="ftr" sz="quarter" idx="11"/>
          </p:nvPr>
        </p:nvSpPr>
        <p:spPr/>
        <p:txBody>
          <a:bodyPr/>
          <a:lstStyle/>
          <a:p>
            <a:r>
              <a:rPr lang="en-US" dirty="0">
                <a:solidFill>
                  <a:schemeClr val="bg1"/>
                </a:solidFill>
              </a:rPr>
              <a:t>BACG Archery Club</a:t>
            </a:r>
          </a:p>
        </p:txBody>
      </p:sp>
      <p:sp>
        <p:nvSpPr>
          <p:cNvPr id="5" name="Slide Number Placeholder 4">
            <a:extLst>
              <a:ext uri="{FF2B5EF4-FFF2-40B4-BE49-F238E27FC236}">
                <a16:creationId xmlns:a16="http://schemas.microsoft.com/office/drawing/2014/main" id="{96B5C0A9-14F5-2C4F-A5F4-8D69CBE00BAE}"/>
              </a:ext>
            </a:extLst>
          </p:cNvPr>
          <p:cNvSpPr>
            <a:spLocks noGrp="1"/>
          </p:cNvSpPr>
          <p:nvPr>
            <p:ph type="sldNum" sz="quarter" idx="12"/>
          </p:nvPr>
        </p:nvSpPr>
        <p:spPr/>
        <p:txBody>
          <a:bodyPr/>
          <a:lstStyle/>
          <a:p>
            <a:pPr>
              <a:defRPr/>
            </a:pPr>
            <a:fld id="{9F6D1E6C-3884-43A8-980A-08A6B12AE93B}" type="slidenum">
              <a:rPr lang="en-US" smtClean="0">
                <a:solidFill>
                  <a:schemeClr val="bg1"/>
                </a:solidFill>
              </a:rPr>
              <a:pPr>
                <a:defRPr/>
              </a:pPr>
              <a:t>2</a:t>
            </a:fld>
            <a:endParaRPr lang="en-US" dirty="0">
              <a:solidFill>
                <a:schemeClr val="bg1"/>
              </a:solidFill>
            </a:endParaRPr>
          </a:p>
        </p:txBody>
      </p:sp>
    </p:spTree>
    <p:extLst>
      <p:ext uri="{BB962C8B-B14F-4D97-AF65-F5344CB8AC3E}">
        <p14:creationId xmlns:p14="http://schemas.microsoft.com/office/powerpoint/2010/main" val="3195934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25E7E5-8CF3-2542-B5F4-53399D0031D3}"/>
              </a:ext>
            </a:extLst>
          </p:cNvPr>
          <p:cNvSpPr>
            <a:spLocks noGrp="1"/>
          </p:cNvSpPr>
          <p:nvPr>
            <p:ph idx="1"/>
          </p:nvPr>
        </p:nvSpPr>
        <p:spPr>
          <a:xfrm>
            <a:off x="464468" y="1276673"/>
            <a:ext cx="8229600" cy="4968552"/>
          </a:xfrm>
        </p:spPr>
        <p:txBody>
          <a:bodyPr/>
          <a:lstStyle/>
          <a:p>
            <a:pPr marL="0" indent="0">
              <a:buNone/>
            </a:pPr>
            <a:r>
              <a:rPr lang="en-GB" sz="2000" dirty="0">
                <a:solidFill>
                  <a:srgbClr val="FFFF00"/>
                </a:solidFill>
              </a:rPr>
              <a:t>"Stress is a substantial imbalance between demand (physical and/or psychological) and response capability, under conditions where failure to meet that demand has important consequences.”</a:t>
            </a:r>
            <a:br>
              <a:rPr lang="en-GB" sz="2000" dirty="0">
                <a:solidFill>
                  <a:srgbClr val="FFFF00"/>
                </a:solidFill>
              </a:rPr>
            </a:br>
            <a:endParaRPr lang="en-GB" sz="2000" dirty="0">
              <a:solidFill>
                <a:srgbClr val="FFFF00"/>
              </a:solidFill>
            </a:endParaRPr>
          </a:p>
          <a:p>
            <a:pPr marL="0" indent="0">
              <a:buNone/>
            </a:pPr>
            <a:r>
              <a:rPr lang="en-GB" sz="2000" dirty="0">
                <a:solidFill>
                  <a:schemeClr val="bg1"/>
                </a:solidFill>
              </a:rPr>
              <a:t>The physical symptoms of stress include:</a:t>
            </a:r>
          </a:p>
          <a:p>
            <a:r>
              <a:rPr lang="en-GB" sz="2000" dirty="0">
                <a:solidFill>
                  <a:schemeClr val="bg1"/>
                </a:solidFill>
              </a:rPr>
              <a:t>Low energy; Headaches; Upset stomach, including diarrhoea, constipation, and nausea; Aches, pains, and tense muscles; Chest pain and rapid heartbeat; Insomnia; Frequent colds and infections; Loss of sexual desire and/or ability. </a:t>
            </a:r>
            <a:br>
              <a:rPr lang="en-GB" sz="2000" dirty="0">
                <a:solidFill>
                  <a:schemeClr val="bg1"/>
                </a:solidFill>
              </a:rPr>
            </a:br>
            <a:endParaRPr lang="en-GB" sz="2000" dirty="0">
              <a:solidFill>
                <a:srgbClr val="FFFF00"/>
              </a:solidFill>
            </a:endParaRPr>
          </a:p>
          <a:p>
            <a:pPr marL="0" indent="0">
              <a:buNone/>
            </a:pPr>
            <a:r>
              <a:rPr lang="en-GB" sz="2000" dirty="0">
                <a:solidFill>
                  <a:srgbClr val="FFFF00"/>
                </a:solidFill>
              </a:rPr>
              <a:t>Overcoming Stress</a:t>
            </a:r>
          </a:p>
          <a:p>
            <a:pPr marL="0" indent="0">
              <a:buNone/>
            </a:pPr>
            <a:r>
              <a:rPr lang="en-GB" sz="2000" dirty="0">
                <a:solidFill>
                  <a:srgbClr val="FFFF00"/>
                </a:solidFill>
              </a:rPr>
              <a:t>- Take a break from the stressor.	- Exercise.</a:t>
            </a:r>
          </a:p>
          <a:p>
            <a:pPr marL="0" indent="0">
              <a:buNone/>
            </a:pPr>
            <a:r>
              <a:rPr lang="en-GB" sz="2000" dirty="0">
                <a:solidFill>
                  <a:srgbClr val="FFFF00"/>
                </a:solidFill>
              </a:rPr>
              <a:t>- A balanced diet.			- Smile and laugh.</a:t>
            </a:r>
          </a:p>
          <a:p>
            <a:pPr marL="0" indent="0">
              <a:buNone/>
            </a:pPr>
            <a:r>
              <a:rPr lang="en-GB" sz="2000" dirty="0">
                <a:solidFill>
                  <a:srgbClr val="FFFF00"/>
                </a:solidFill>
              </a:rPr>
              <a:t>- Good social support.			- </a:t>
            </a:r>
            <a:r>
              <a:rPr lang="en-GB" sz="1800" dirty="0">
                <a:solidFill>
                  <a:srgbClr val="FFFF00"/>
                </a:solidFill>
              </a:rPr>
              <a:t>Meditate.</a:t>
            </a:r>
          </a:p>
          <a:p>
            <a:pPr marL="0" indent="0">
              <a:buNone/>
            </a:pPr>
            <a:endParaRPr lang="en-GB" sz="1800" dirty="0">
              <a:solidFill>
                <a:srgbClr val="FFFF00"/>
              </a:solidFill>
            </a:endParaRPr>
          </a:p>
          <a:p>
            <a:pPr marL="0" indent="0">
              <a:buNone/>
            </a:pPr>
            <a:endParaRPr lang="en-GB" sz="1800" dirty="0">
              <a:solidFill>
                <a:srgbClr val="FFFF00"/>
              </a:solidFill>
            </a:endParaRPr>
          </a:p>
          <a:p>
            <a:pPr>
              <a:buFont typeface="Wingdings" pitchFamily="2" charset="2"/>
              <a:buChar char="q"/>
            </a:pPr>
            <a:endParaRPr lang="en-US" sz="2000" dirty="0">
              <a:solidFill>
                <a:srgbClr val="FFFF00"/>
              </a:solidFill>
            </a:endParaRPr>
          </a:p>
        </p:txBody>
      </p:sp>
      <p:sp>
        <p:nvSpPr>
          <p:cNvPr id="4" name="Footer Placeholder 3">
            <a:extLst>
              <a:ext uri="{FF2B5EF4-FFF2-40B4-BE49-F238E27FC236}">
                <a16:creationId xmlns:a16="http://schemas.microsoft.com/office/drawing/2014/main" id="{EDD916AF-E292-7547-ADAD-4D9E4980F86D}"/>
              </a:ext>
            </a:extLst>
          </p:cNvPr>
          <p:cNvSpPr>
            <a:spLocks noGrp="1"/>
          </p:cNvSpPr>
          <p:nvPr>
            <p:ph type="ftr" sz="quarter" idx="11"/>
          </p:nvPr>
        </p:nvSpPr>
        <p:spPr/>
        <p:txBody>
          <a:bodyPr/>
          <a:lstStyle/>
          <a:p>
            <a:r>
              <a:rPr lang="en-US" dirty="0">
                <a:solidFill>
                  <a:schemeClr val="bg1"/>
                </a:solidFill>
              </a:rPr>
              <a:t>BACG Archery Club</a:t>
            </a:r>
          </a:p>
        </p:txBody>
      </p:sp>
      <p:sp>
        <p:nvSpPr>
          <p:cNvPr id="5" name="Slide Number Placeholder 4">
            <a:extLst>
              <a:ext uri="{FF2B5EF4-FFF2-40B4-BE49-F238E27FC236}">
                <a16:creationId xmlns:a16="http://schemas.microsoft.com/office/drawing/2014/main" id="{388D87AA-083C-594D-8D51-81D2472A753C}"/>
              </a:ext>
            </a:extLst>
          </p:cNvPr>
          <p:cNvSpPr>
            <a:spLocks noGrp="1"/>
          </p:cNvSpPr>
          <p:nvPr>
            <p:ph type="sldNum" sz="quarter" idx="12"/>
          </p:nvPr>
        </p:nvSpPr>
        <p:spPr/>
        <p:txBody>
          <a:bodyPr/>
          <a:lstStyle/>
          <a:p>
            <a:pPr>
              <a:defRPr/>
            </a:pPr>
            <a:fld id="{9F6D1E6C-3884-43A8-980A-08A6B12AE93B}" type="slidenum">
              <a:rPr lang="en-US" smtClean="0">
                <a:solidFill>
                  <a:schemeClr val="bg1"/>
                </a:solidFill>
              </a:rPr>
              <a:pPr>
                <a:defRPr/>
              </a:pPr>
              <a:t>3</a:t>
            </a:fld>
            <a:endParaRPr lang="en-US" dirty="0">
              <a:solidFill>
                <a:schemeClr val="bg1"/>
              </a:solidFill>
            </a:endParaRPr>
          </a:p>
        </p:txBody>
      </p:sp>
      <p:sp>
        <p:nvSpPr>
          <p:cNvPr id="7" name="Title 1">
            <a:extLst>
              <a:ext uri="{FF2B5EF4-FFF2-40B4-BE49-F238E27FC236}">
                <a16:creationId xmlns:a16="http://schemas.microsoft.com/office/drawing/2014/main" id="{423B5DB6-7293-4643-8A47-6531B58D8E33}"/>
              </a:ext>
            </a:extLst>
          </p:cNvPr>
          <p:cNvSpPr>
            <a:spLocks noGrp="1"/>
          </p:cNvSpPr>
          <p:nvPr>
            <p:ph type="title"/>
          </p:nvPr>
        </p:nvSpPr>
        <p:spPr>
          <a:xfrm>
            <a:off x="457200" y="274637"/>
            <a:ext cx="8229600" cy="1002036"/>
          </a:xfrm>
        </p:spPr>
        <p:txBody>
          <a:bodyPr/>
          <a:lstStyle/>
          <a:p>
            <a:r>
              <a:rPr lang="en-US" dirty="0">
                <a:solidFill>
                  <a:srgbClr val="FFFF00"/>
                </a:solidFill>
              </a:rPr>
              <a:t>Stress</a:t>
            </a:r>
          </a:p>
        </p:txBody>
      </p:sp>
    </p:spTree>
    <p:extLst>
      <p:ext uri="{BB962C8B-B14F-4D97-AF65-F5344CB8AC3E}">
        <p14:creationId xmlns:p14="http://schemas.microsoft.com/office/powerpoint/2010/main" val="382607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D7D23-DD45-1F43-9477-E6B263EB133B}"/>
              </a:ext>
            </a:extLst>
          </p:cNvPr>
          <p:cNvSpPr>
            <a:spLocks noGrp="1"/>
          </p:cNvSpPr>
          <p:nvPr>
            <p:ph type="title"/>
          </p:nvPr>
        </p:nvSpPr>
        <p:spPr>
          <a:xfrm>
            <a:off x="457200" y="274638"/>
            <a:ext cx="8229600" cy="1143000"/>
          </a:xfrm>
        </p:spPr>
        <p:txBody>
          <a:bodyPr/>
          <a:lstStyle/>
          <a:p>
            <a:r>
              <a:rPr lang="en-US" dirty="0">
                <a:solidFill>
                  <a:srgbClr val="FFFF00"/>
                </a:solidFill>
              </a:rPr>
              <a:t>Anxiety</a:t>
            </a:r>
          </a:p>
        </p:txBody>
      </p:sp>
      <p:sp>
        <p:nvSpPr>
          <p:cNvPr id="3" name="Content Placeholder 2">
            <a:extLst>
              <a:ext uri="{FF2B5EF4-FFF2-40B4-BE49-F238E27FC236}">
                <a16:creationId xmlns:a16="http://schemas.microsoft.com/office/drawing/2014/main" id="{07B5763F-4B79-584C-8CDE-0C2477A7F185}"/>
              </a:ext>
            </a:extLst>
          </p:cNvPr>
          <p:cNvSpPr>
            <a:spLocks noGrp="1"/>
          </p:cNvSpPr>
          <p:nvPr>
            <p:ph idx="1"/>
          </p:nvPr>
        </p:nvSpPr>
        <p:spPr>
          <a:xfrm>
            <a:off x="457200" y="1600200"/>
            <a:ext cx="8229600" cy="4525963"/>
          </a:xfrm>
        </p:spPr>
        <p:txBody>
          <a:bodyPr/>
          <a:lstStyle/>
          <a:p>
            <a:pPr marL="0" indent="0">
              <a:buNone/>
            </a:pPr>
            <a:r>
              <a:rPr lang="en-GB" sz="2400" dirty="0">
                <a:solidFill>
                  <a:srgbClr val="FFFF00"/>
                </a:solidFill>
              </a:rPr>
              <a:t>Anxiety is an emotion characterized by an unpleasant state of inner turmoil, often accompanied by nervous behaviour.  Anxiety is a normal, if unpleasant, part of life, and it can affect us all in different ways and at different times. </a:t>
            </a:r>
            <a:br>
              <a:rPr lang="en-GB" sz="2400" dirty="0">
                <a:solidFill>
                  <a:srgbClr val="FFFF00"/>
                </a:solidFill>
              </a:rPr>
            </a:br>
            <a:br>
              <a:rPr lang="en-GB" sz="2400" dirty="0">
                <a:solidFill>
                  <a:srgbClr val="FFFF00"/>
                </a:solidFill>
              </a:rPr>
            </a:br>
            <a:r>
              <a:rPr lang="en-GB" sz="2400" dirty="0">
                <a:solidFill>
                  <a:schemeClr val="bg1"/>
                </a:solidFill>
              </a:rPr>
              <a:t>Whereas ‘Stress’ is something that will come and go as the external factor causing it this may be due a work issue, relationship(s) or money problems, and athletes performance concerns. </a:t>
            </a:r>
            <a:r>
              <a:rPr lang="en-GB" sz="2400" dirty="0">
                <a:solidFill>
                  <a:srgbClr val="FFFF00"/>
                </a:solidFill>
              </a:rPr>
              <a:t>Anxiety is something that can persist whether or not the cause is clear to the sufferer .</a:t>
            </a:r>
          </a:p>
          <a:p>
            <a:endParaRPr lang="en-US" dirty="0"/>
          </a:p>
        </p:txBody>
      </p:sp>
      <p:sp>
        <p:nvSpPr>
          <p:cNvPr id="4" name="Footer Placeholder 3">
            <a:extLst>
              <a:ext uri="{FF2B5EF4-FFF2-40B4-BE49-F238E27FC236}">
                <a16:creationId xmlns:a16="http://schemas.microsoft.com/office/drawing/2014/main" id="{6568C509-9B7B-6246-A893-3236FADF56EA}"/>
              </a:ext>
            </a:extLst>
          </p:cNvPr>
          <p:cNvSpPr>
            <a:spLocks noGrp="1"/>
          </p:cNvSpPr>
          <p:nvPr>
            <p:ph type="ftr" sz="quarter" idx="11"/>
          </p:nvPr>
        </p:nvSpPr>
        <p:spPr/>
        <p:txBody>
          <a:bodyPr/>
          <a:lstStyle/>
          <a:p>
            <a:r>
              <a:rPr lang="en-US" dirty="0">
                <a:solidFill>
                  <a:schemeClr val="bg1"/>
                </a:solidFill>
              </a:rPr>
              <a:t>BACG Archery Club</a:t>
            </a:r>
          </a:p>
        </p:txBody>
      </p:sp>
      <p:sp>
        <p:nvSpPr>
          <p:cNvPr id="5" name="Slide Number Placeholder 4">
            <a:extLst>
              <a:ext uri="{FF2B5EF4-FFF2-40B4-BE49-F238E27FC236}">
                <a16:creationId xmlns:a16="http://schemas.microsoft.com/office/drawing/2014/main" id="{82CB8FD6-692E-FC4C-BCE8-117848CD4E37}"/>
              </a:ext>
            </a:extLst>
          </p:cNvPr>
          <p:cNvSpPr>
            <a:spLocks noGrp="1"/>
          </p:cNvSpPr>
          <p:nvPr>
            <p:ph type="sldNum" sz="quarter" idx="12"/>
          </p:nvPr>
        </p:nvSpPr>
        <p:spPr/>
        <p:txBody>
          <a:bodyPr/>
          <a:lstStyle/>
          <a:p>
            <a:pPr>
              <a:defRPr/>
            </a:pPr>
            <a:fld id="{9F6D1E6C-3884-43A8-980A-08A6B12AE93B}" type="slidenum">
              <a:rPr lang="en-US" smtClean="0">
                <a:solidFill>
                  <a:schemeClr val="bg1"/>
                </a:solidFill>
              </a:rPr>
              <a:pPr>
                <a:defRPr/>
              </a:pPr>
              <a:t>4</a:t>
            </a:fld>
            <a:endParaRPr lang="en-US" dirty="0">
              <a:solidFill>
                <a:schemeClr val="bg1"/>
              </a:solidFill>
            </a:endParaRPr>
          </a:p>
        </p:txBody>
      </p:sp>
    </p:spTree>
    <p:extLst>
      <p:ext uri="{BB962C8B-B14F-4D97-AF65-F5344CB8AC3E}">
        <p14:creationId xmlns:p14="http://schemas.microsoft.com/office/powerpoint/2010/main" val="935622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49950-950D-744A-A107-FBB662A8523C}"/>
              </a:ext>
            </a:extLst>
          </p:cNvPr>
          <p:cNvSpPr>
            <a:spLocks noGrp="1"/>
          </p:cNvSpPr>
          <p:nvPr>
            <p:ph type="title"/>
          </p:nvPr>
        </p:nvSpPr>
        <p:spPr>
          <a:xfrm>
            <a:off x="487813" y="391841"/>
            <a:ext cx="8198987" cy="1008112"/>
          </a:xfrm>
        </p:spPr>
        <p:txBody>
          <a:bodyPr/>
          <a:lstStyle/>
          <a:p>
            <a:r>
              <a:rPr lang="en-GB" sz="3600" dirty="0">
                <a:solidFill>
                  <a:srgbClr val="FFFF00"/>
                </a:solidFill>
              </a:rPr>
              <a:t>The Symptom's of Anxiety </a:t>
            </a:r>
            <a:br>
              <a:rPr lang="en-GB" dirty="0"/>
            </a:br>
            <a:endParaRPr lang="en-US" dirty="0"/>
          </a:p>
        </p:txBody>
      </p:sp>
      <p:sp>
        <p:nvSpPr>
          <p:cNvPr id="3" name="Content Placeholder 2">
            <a:extLst>
              <a:ext uri="{FF2B5EF4-FFF2-40B4-BE49-F238E27FC236}">
                <a16:creationId xmlns:a16="http://schemas.microsoft.com/office/drawing/2014/main" id="{7BF37944-537A-FA4E-A312-202CE860F8AC}"/>
              </a:ext>
            </a:extLst>
          </p:cNvPr>
          <p:cNvSpPr>
            <a:spLocks noGrp="1"/>
          </p:cNvSpPr>
          <p:nvPr>
            <p:ph sz="half" idx="1"/>
          </p:nvPr>
        </p:nvSpPr>
        <p:spPr>
          <a:xfrm>
            <a:off x="457200" y="1124745"/>
            <a:ext cx="3826768" cy="4464496"/>
          </a:xfrm>
        </p:spPr>
        <p:txBody>
          <a:bodyPr/>
          <a:lstStyle/>
          <a:p>
            <a:pPr>
              <a:buFont typeface="Arial" panose="020B0604020202020204" pitchFamily="34" charset="0"/>
              <a:buChar char="•"/>
            </a:pPr>
            <a:r>
              <a:rPr lang="en-US" sz="2000" dirty="0">
                <a:solidFill>
                  <a:srgbClr val="FFFF00"/>
                </a:solidFill>
              </a:rPr>
              <a:t>Fidgets.</a:t>
            </a:r>
          </a:p>
          <a:p>
            <a:pPr>
              <a:buFont typeface="Arial" panose="020B0604020202020204" pitchFamily="34" charset="0"/>
              <a:buChar char="•"/>
            </a:pPr>
            <a:r>
              <a:rPr lang="en-US" sz="2000" dirty="0">
                <a:solidFill>
                  <a:srgbClr val="FFFF00"/>
                </a:solidFill>
              </a:rPr>
              <a:t>Bites nails.</a:t>
            </a:r>
          </a:p>
          <a:p>
            <a:pPr>
              <a:buFont typeface="Arial" panose="020B0604020202020204" pitchFamily="34" charset="0"/>
              <a:buChar char="•"/>
            </a:pPr>
            <a:r>
              <a:rPr lang="en-US" sz="2000" dirty="0">
                <a:solidFill>
                  <a:srgbClr val="FFFF00"/>
                </a:solidFill>
              </a:rPr>
              <a:t>Is jumpy.</a:t>
            </a:r>
          </a:p>
          <a:p>
            <a:pPr>
              <a:buFont typeface="Arial" panose="020B0604020202020204" pitchFamily="34" charset="0"/>
              <a:buChar char="•"/>
            </a:pPr>
            <a:r>
              <a:rPr lang="en-US" sz="2000" dirty="0">
                <a:solidFill>
                  <a:srgbClr val="FFFF00"/>
                </a:solidFill>
              </a:rPr>
              <a:t>Is hypersensitive to noise and sights.</a:t>
            </a:r>
          </a:p>
          <a:p>
            <a:pPr>
              <a:buFont typeface="Arial" panose="020B0604020202020204" pitchFamily="34" charset="0"/>
              <a:buChar char="•"/>
            </a:pPr>
            <a:r>
              <a:rPr lang="en-US" sz="2000" dirty="0">
                <a:solidFill>
                  <a:srgbClr val="FFFF00"/>
                </a:solidFill>
              </a:rPr>
              <a:t>Talks more than normal.</a:t>
            </a:r>
          </a:p>
          <a:p>
            <a:pPr>
              <a:buFont typeface="Arial" panose="020B0604020202020204" pitchFamily="34" charset="0"/>
              <a:buChar char="•"/>
            </a:pPr>
            <a:r>
              <a:rPr lang="en-US" sz="2000" dirty="0">
                <a:solidFill>
                  <a:srgbClr val="FFFF00"/>
                </a:solidFill>
              </a:rPr>
              <a:t>Talks less than normal.</a:t>
            </a:r>
          </a:p>
          <a:p>
            <a:pPr>
              <a:buFont typeface="Arial" panose="020B0604020202020204" pitchFamily="34" charset="0"/>
              <a:buChar char="•"/>
            </a:pPr>
            <a:r>
              <a:rPr lang="en-US" sz="2000" dirty="0">
                <a:solidFill>
                  <a:srgbClr val="FFFF00"/>
                </a:solidFill>
              </a:rPr>
              <a:t>Yawns a lot.</a:t>
            </a:r>
          </a:p>
          <a:p>
            <a:pPr>
              <a:buFont typeface="Arial" panose="020B0604020202020204" pitchFamily="34" charset="0"/>
              <a:buChar char="•"/>
            </a:pPr>
            <a:r>
              <a:rPr lang="en-US" sz="2000" dirty="0">
                <a:solidFill>
                  <a:srgbClr val="FFFF00"/>
                </a:solidFill>
              </a:rPr>
              <a:t>Feels nauseous.</a:t>
            </a:r>
          </a:p>
          <a:p>
            <a:pPr>
              <a:buFont typeface="Arial" panose="020B0604020202020204" pitchFamily="34" charset="0"/>
              <a:buChar char="•"/>
            </a:pPr>
            <a:r>
              <a:rPr lang="en-US" sz="2000" dirty="0">
                <a:solidFill>
                  <a:srgbClr val="FFFF00"/>
                </a:solidFill>
              </a:rPr>
              <a:t>Has butterflies.</a:t>
            </a:r>
          </a:p>
          <a:p>
            <a:pPr>
              <a:buFont typeface="Arial" panose="020B0604020202020204" pitchFamily="34" charset="0"/>
              <a:buChar char="•"/>
            </a:pPr>
            <a:r>
              <a:rPr lang="en-US" sz="2000" dirty="0">
                <a:solidFill>
                  <a:srgbClr val="FFFF00"/>
                </a:solidFill>
              </a:rPr>
              <a:t>Is short of breath.</a:t>
            </a:r>
          </a:p>
          <a:p>
            <a:pPr>
              <a:buFont typeface="Arial" panose="020B0604020202020204" pitchFamily="34" charset="0"/>
              <a:buChar char="•"/>
            </a:pPr>
            <a:r>
              <a:rPr lang="en-US" sz="2000" dirty="0">
                <a:solidFill>
                  <a:srgbClr val="FFFF00"/>
                </a:solidFill>
              </a:rPr>
              <a:t>Withdraws from others.</a:t>
            </a:r>
          </a:p>
          <a:p>
            <a:endParaRPr lang="en-US" sz="2000" dirty="0">
              <a:solidFill>
                <a:srgbClr val="FFFF00"/>
              </a:solidFill>
            </a:endParaRPr>
          </a:p>
          <a:p>
            <a:endParaRPr lang="en-US" dirty="0"/>
          </a:p>
        </p:txBody>
      </p:sp>
      <p:sp>
        <p:nvSpPr>
          <p:cNvPr id="5" name="Footer Placeholder 4">
            <a:extLst>
              <a:ext uri="{FF2B5EF4-FFF2-40B4-BE49-F238E27FC236}">
                <a16:creationId xmlns:a16="http://schemas.microsoft.com/office/drawing/2014/main" id="{4B934847-B797-4B4F-84C4-49E38D377D55}"/>
              </a:ext>
            </a:extLst>
          </p:cNvPr>
          <p:cNvSpPr>
            <a:spLocks noGrp="1"/>
          </p:cNvSpPr>
          <p:nvPr>
            <p:ph type="ftr" sz="quarter" idx="11"/>
          </p:nvPr>
        </p:nvSpPr>
        <p:spPr/>
        <p:txBody>
          <a:bodyPr/>
          <a:lstStyle/>
          <a:p>
            <a:r>
              <a:rPr lang="en-US" dirty="0">
                <a:solidFill>
                  <a:schemeClr val="bg1"/>
                </a:solidFill>
              </a:rPr>
              <a:t>BACG Archery Club</a:t>
            </a:r>
          </a:p>
        </p:txBody>
      </p:sp>
      <p:sp>
        <p:nvSpPr>
          <p:cNvPr id="6" name="Slide Number Placeholder 5">
            <a:extLst>
              <a:ext uri="{FF2B5EF4-FFF2-40B4-BE49-F238E27FC236}">
                <a16:creationId xmlns:a16="http://schemas.microsoft.com/office/drawing/2014/main" id="{CF18938E-892F-384A-92A5-5FA625678423}"/>
              </a:ext>
            </a:extLst>
          </p:cNvPr>
          <p:cNvSpPr>
            <a:spLocks noGrp="1"/>
          </p:cNvSpPr>
          <p:nvPr>
            <p:ph type="sldNum" sz="quarter" idx="12"/>
          </p:nvPr>
        </p:nvSpPr>
        <p:spPr/>
        <p:txBody>
          <a:bodyPr/>
          <a:lstStyle/>
          <a:p>
            <a:pPr>
              <a:defRPr/>
            </a:pPr>
            <a:fld id="{5E0944AB-5EF2-456F-8B34-5B2120B76FF4}" type="slidenum">
              <a:rPr lang="en-US" smtClean="0">
                <a:solidFill>
                  <a:schemeClr val="bg1"/>
                </a:solidFill>
              </a:rPr>
              <a:pPr>
                <a:defRPr/>
              </a:pPr>
              <a:t>5</a:t>
            </a:fld>
            <a:endParaRPr lang="en-US" dirty="0">
              <a:solidFill>
                <a:schemeClr val="bg1"/>
              </a:solidFill>
            </a:endParaRPr>
          </a:p>
        </p:txBody>
      </p:sp>
      <p:sp>
        <p:nvSpPr>
          <p:cNvPr id="14" name="Content Placeholder 13">
            <a:extLst>
              <a:ext uri="{FF2B5EF4-FFF2-40B4-BE49-F238E27FC236}">
                <a16:creationId xmlns:a16="http://schemas.microsoft.com/office/drawing/2014/main" id="{CC9C5EC4-8881-834F-A901-E0CC1E8F3C27}"/>
              </a:ext>
            </a:extLst>
          </p:cNvPr>
          <p:cNvSpPr>
            <a:spLocks noGrp="1"/>
          </p:cNvSpPr>
          <p:nvPr>
            <p:ph sz="half" idx="2"/>
          </p:nvPr>
        </p:nvSpPr>
        <p:spPr>
          <a:xfrm>
            <a:off x="4587306" y="1124744"/>
            <a:ext cx="3724519" cy="4039373"/>
          </a:xfrm>
        </p:spPr>
        <p:txBody>
          <a:bodyPr/>
          <a:lstStyle/>
          <a:p>
            <a:pPr>
              <a:buFont typeface="Arial" panose="020B0604020202020204" pitchFamily="34" charset="0"/>
              <a:buChar char="•"/>
            </a:pPr>
            <a:r>
              <a:rPr lang="en-US" sz="2000" dirty="0">
                <a:solidFill>
                  <a:srgbClr val="FFFF00"/>
                </a:solidFill>
              </a:rPr>
              <a:t>Sticks to others.</a:t>
            </a:r>
          </a:p>
          <a:p>
            <a:pPr>
              <a:buFont typeface="Arial" panose="020B0604020202020204" pitchFamily="34" charset="0"/>
              <a:buChar char="•"/>
            </a:pPr>
            <a:r>
              <a:rPr lang="en-US" sz="2000" dirty="0">
                <a:solidFill>
                  <a:srgbClr val="FFFF00"/>
                </a:solidFill>
              </a:rPr>
              <a:t>Has cold, clammy hands.</a:t>
            </a:r>
          </a:p>
          <a:p>
            <a:pPr>
              <a:buFont typeface="Arial" panose="020B0604020202020204" pitchFamily="34" charset="0"/>
              <a:buChar char="•"/>
            </a:pPr>
            <a:r>
              <a:rPr lang="en-US" sz="2000" dirty="0">
                <a:solidFill>
                  <a:srgbClr val="FFFF00"/>
                </a:solidFill>
              </a:rPr>
              <a:t>Needs to urinate a lot.</a:t>
            </a:r>
          </a:p>
          <a:p>
            <a:pPr>
              <a:buFont typeface="Arial" panose="020B0604020202020204" pitchFamily="34" charset="0"/>
              <a:buChar char="•"/>
            </a:pPr>
            <a:r>
              <a:rPr lang="en-US" sz="2000" dirty="0">
                <a:solidFill>
                  <a:srgbClr val="FFFF00"/>
                </a:solidFill>
              </a:rPr>
              <a:t>Sweats a lot.</a:t>
            </a:r>
          </a:p>
          <a:p>
            <a:pPr>
              <a:buFont typeface="Arial" panose="020B0604020202020204" pitchFamily="34" charset="0"/>
              <a:buChar char="•"/>
            </a:pPr>
            <a:r>
              <a:rPr lang="en-US" sz="2000" dirty="0">
                <a:solidFill>
                  <a:srgbClr val="FFFF00"/>
                </a:solidFill>
              </a:rPr>
              <a:t>Talks negatively about himself/herself.</a:t>
            </a:r>
          </a:p>
          <a:p>
            <a:pPr>
              <a:buFont typeface="Arial" panose="020B0604020202020204" pitchFamily="34" charset="0"/>
              <a:buChar char="•"/>
            </a:pPr>
            <a:r>
              <a:rPr lang="en-US" sz="2000" dirty="0">
                <a:solidFill>
                  <a:srgbClr val="FFFF00"/>
                </a:solidFill>
              </a:rPr>
              <a:t>Feels like vomiting.</a:t>
            </a:r>
          </a:p>
          <a:p>
            <a:pPr>
              <a:buFont typeface="Arial" panose="020B0604020202020204" pitchFamily="34" charset="0"/>
              <a:buChar char="•"/>
            </a:pPr>
            <a:r>
              <a:rPr lang="en-US" sz="2000" dirty="0">
                <a:solidFill>
                  <a:srgbClr val="FFFF00"/>
                </a:solidFill>
              </a:rPr>
              <a:t>Has a dry mouth.</a:t>
            </a:r>
          </a:p>
          <a:p>
            <a:pPr>
              <a:buFont typeface="Arial" panose="020B0604020202020204" pitchFamily="34" charset="0"/>
              <a:buChar char="•"/>
            </a:pPr>
            <a:r>
              <a:rPr lang="en-US" sz="2000" dirty="0">
                <a:solidFill>
                  <a:srgbClr val="FFFF00"/>
                </a:solidFill>
              </a:rPr>
              <a:t>Has difficulty sleeping.</a:t>
            </a:r>
          </a:p>
          <a:p>
            <a:pPr marL="0" indent="0">
              <a:buNone/>
            </a:pPr>
            <a:endParaRPr lang="en-US" dirty="0"/>
          </a:p>
        </p:txBody>
      </p:sp>
    </p:spTree>
    <p:extLst>
      <p:ext uri="{BB962C8B-B14F-4D97-AF65-F5344CB8AC3E}">
        <p14:creationId xmlns:p14="http://schemas.microsoft.com/office/powerpoint/2010/main" val="3048824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49950-950D-744A-A107-FBB662A8523C}"/>
              </a:ext>
            </a:extLst>
          </p:cNvPr>
          <p:cNvSpPr>
            <a:spLocks noGrp="1"/>
          </p:cNvSpPr>
          <p:nvPr>
            <p:ph type="title"/>
          </p:nvPr>
        </p:nvSpPr>
        <p:spPr>
          <a:xfrm>
            <a:off x="487813" y="443508"/>
            <a:ext cx="8198987" cy="1008112"/>
          </a:xfrm>
        </p:spPr>
        <p:txBody>
          <a:bodyPr/>
          <a:lstStyle/>
          <a:p>
            <a:r>
              <a:rPr lang="en-GB" sz="3600" dirty="0">
                <a:solidFill>
                  <a:srgbClr val="FFFF00"/>
                </a:solidFill>
              </a:rPr>
              <a:t>Concentration</a:t>
            </a:r>
            <a:br>
              <a:rPr lang="en-GB" dirty="0"/>
            </a:br>
            <a:endParaRPr lang="en-US" dirty="0"/>
          </a:p>
        </p:txBody>
      </p:sp>
      <p:sp>
        <p:nvSpPr>
          <p:cNvPr id="3" name="Content Placeholder 2">
            <a:extLst>
              <a:ext uri="{FF2B5EF4-FFF2-40B4-BE49-F238E27FC236}">
                <a16:creationId xmlns:a16="http://schemas.microsoft.com/office/drawing/2014/main" id="{7BF37944-537A-FA4E-A312-202CE860F8AC}"/>
              </a:ext>
            </a:extLst>
          </p:cNvPr>
          <p:cNvSpPr>
            <a:spLocks noGrp="1"/>
          </p:cNvSpPr>
          <p:nvPr>
            <p:ph sz="half" idx="1"/>
          </p:nvPr>
        </p:nvSpPr>
        <p:spPr>
          <a:xfrm>
            <a:off x="468432" y="1350809"/>
            <a:ext cx="8363272" cy="5001419"/>
          </a:xfrm>
        </p:spPr>
        <p:txBody>
          <a:bodyPr/>
          <a:lstStyle/>
          <a:p>
            <a:pPr marL="0" indent="0">
              <a:buNone/>
            </a:pPr>
            <a:r>
              <a:rPr lang="en-GB" dirty="0">
                <a:solidFill>
                  <a:schemeClr val="bg1"/>
                </a:solidFill>
              </a:rPr>
              <a:t>“The ability to concentrate is key to an athlete striving to reach peak performance”.</a:t>
            </a:r>
          </a:p>
          <a:p>
            <a:pPr marL="0" indent="0">
              <a:buNone/>
            </a:pPr>
            <a:endParaRPr lang="en-GB" dirty="0">
              <a:solidFill>
                <a:srgbClr val="FFFF00"/>
              </a:solidFill>
            </a:endParaRPr>
          </a:p>
          <a:p>
            <a:pPr marL="0" indent="0">
              <a:buNone/>
            </a:pPr>
            <a:r>
              <a:rPr lang="en-GB" dirty="0">
                <a:solidFill>
                  <a:srgbClr val="FFFF00"/>
                </a:solidFill>
              </a:rPr>
              <a:t>Concentration means focusing attention on what you are doing regardless of external, and sometimes internal, distraction(s). Athletes who are skilled at concentrating have the ability to focus intensely on some things while blocking other things out.</a:t>
            </a:r>
          </a:p>
          <a:p>
            <a:pPr marL="0" indent="0">
              <a:buNone/>
            </a:pPr>
            <a:endParaRPr lang="en-GB" sz="2000" b="1" dirty="0">
              <a:solidFill>
                <a:srgbClr val="FFFF00"/>
              </a:solidFill>
            </a:endParaRPr>
          </a:p>
          <a:p>
            <a:pPr marL="0" indent="0">
              <a:buNone/>
            </a:pPr>
            <a:endParaRPr lang="en-US" sz="2400" dirty="0">
              <a:solidFill>
                <a:srgbClr val="FFFF00"/>
              </a:solidFill>
            </a:endParaRPr>
          </a:p>
          <a:p>
            <a:pPr marL="0" indent="0">
              <a:buNone/>
            </a:pPr>
            <a:r>
              <a:rPr lang="en-US" sz="2000" dirty="0">
                <a:solidFill>
                  <a:srgbClr val="FFFF00"/>
                </a:solidFill>
              </a:rPr>
              <a:t>.</a:t>
            </a:r>
          </a:p>
          <a:p>
            <a:endParaRPr lang="en-US" sz="2000" dirty="0">
              <a:solidFill>
                <a:srgbClr val="FFFF00"/>
              </a:solidFill>
            </a:endParaRPr>
          </a:p>
          <a:p>
            <a:endParaRPr lang="en-US" dirty="0"/>
          </a:p>
        </p:txBody>
      </p:sp>
      <p:sp>
        <p:nvSpPr>
          <p:cNvPr id="5" name="Footer Placeholder 4">
            <a:extLst>
              <a:ext uri="{FF2B5EF4-FFF2-40B4-BE49-F238E27FC236}">
                <a16:creationId xmlns:a16="http://schemas.microsoft.com/office/drawing/2014/main" id="{4B934847-B797-4B4F-84C4-49E38D377D55}"/>
              </a:ext>
            </a:extLst>
          </p:cNvPr>
          <p:cNvSpPr>
            <a:spLocks noGrp="1"/>
          </p:cNvSpPr>
          <p:nvPr>
            <p:ph type="ftr" sz="quarter" idx="11"/>
          </p:nvPr>
        </p:nvSpPr>
        <p:spPr/>
        <p:txBody>
          <a:bodyPr/>
          <a:lstStyle/>
          <a:p>
            <a:r>
              <a:rPr lang="en-US" dirty="0">
                <a:solidFill>
                  <a:schemeClr val="bg1"/>
                </a:solidFill>
              </a:rPr>
              <a:t>BACG Archery Club</a:t>
            </a:r>
          </a:p>
        </p:txBody>
      </p:sp>
      <p:sp>
        <p:nvSpPr>
          <p:cNvPr id="6" name="Slide Number Placeholder 5">
            <a:extLst>
              <a:ext uri="{FF2B5EF4-FFF2-40B4-BE49-F238E27FC236}">
                <a16:creationId xmlns:a16="http://schemas.microsoft.com/office/drawing/2014/main" id="{CF18938E-892F-384A-92A5-5FA625678423}"/>
              </a:ext>
            </a:extLst>
          </p:cNvPr>
          <p:cNvSpPr>
            <a:spLocks noGrp="1"/>
          </p:cNvSpPr>
          <p:nvPr>
            <p:ph type="sldNum" sz="quarter" idx="12"/>
          </p:nvPr>
        </p:nvSpPr>
        <p:spPr/>
        <p:txBody>
          <a:bodyPr/>
          <a:lstStyle/>
          <a:p>
            <a:pPr>
              <a:defRPr/>
            </a:pPr>
            <a:fld id="{5E0944AB-5EF2-456F-8B34-5B2120B76FF4}" type="slidenum">
              <a:rPr lang="en-US" smtClean="0">
                <a:solidFill>
                  <a:schemeClr val="bg1"/>
                </a:solidFill>
              </a:rPr>
              <a:pPr>
                <a:defRPr/>
              </a:pPr>
              <a:t>6</a:t>
            </a:fld>
            <a:endParaRPr lang="en-US" dirty="0">
              <a:solidFill>
                <a:schemeClr val="bg1"/>
              </a:solidFill>
            </a:endParaRPr>
          </a:p>
        </p:txBody>
      </p:sp>
    </p:spTree>
    <p:extLst>
      <p:ext uri="{BB962C8B-B14F-4D97-AF65-F5344CB8AC3E}">
        <p14:creationId xmlns:p14="http://schemas.microsoft.com/office/powerpoint/2010/main" val="899136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A52B8-1229-304F-B985-9E0AA204D7DA}"/>
              </a:ext>
            </a:extLst>
          </p:cNvPr>
          <p:cNvSpPr>
            <a:spLocks noGrp="1"/>
          </p:cNvSpPr>
          <p:nvPr>
            <p:ph type="title"/>
          </p:nvPr>
        </p:nvSpPr>
        <p:spPr/>
        <p:txBody>
          <a:bodyPr/>
          <a:lstStyle/>
          <a:p>
            <a:r>
              <a:rPr lang="en-US" dirty="0">
                <a:solidFill>
                  <a:srgbClr val="FFFF00"/>
                </a:solidFill>
              </a:rPr>
              <a:t>Focus</a:t>
            </a:r>
          </a:p>
        </p:txBody>
      </p:sp>
      <p:sp>
        <p:nvSpPr>
          <p:cNvPr id="3" name="Content Placeholder 2">
            <a:extLst>
              <a:ext uri="{FF2B5EF4-FFF2-40B4-BE49-F238E27FC236}">
                <a16:creationId xmlns:a16="http://schemas.microsoft.com/office/drawing/2014/main" id="{774E1F52-ADE0-D548-B3AE-BB675C23E46B}"/>
              </a:ext>
            </a:extLst>
          </p:cNvPr>
          <p:cNvSpPr>
            <a:spLocks noGrp="1"/>
          </p:cNvSpPr>
          <p:nvPr>
            <p:ph sz="half" idx="1"/>
          </p:nvPr>
        </p:nvSpPr>
        <p:spPr>
          <a:xfrm>
            <a:off x="457200" y="1600200"/>
            <a:ext cx="4402832" cy="4525963"/>
          </a:xfrm>
        </p:spPr>
        <p:txBody>
          <a:bodyPr/>
          <a:lstStyle/>
          <a:p>
            <a:pPr marL="0" indent="0">
              <a:buNone/>
            </a:pPr>
            <a:r>
              <a:rPr lang="en-GB" sz="2400" dirty="0">
                <a:solidFill>
                  <a:srgbClr val="FFFF00"/>
                </a:solidFill>
              </a:rPr>
              <a:t>Focus is an essential component to sporting success and allows performers to attend to the cues in hand and concentrate on tasks to achieve success. </a:t>
            </a:r>
            <a:br>
              <a:rPr lang="en-GB" sz="2400" dirty="0">
                <a:solidFill>
                  <a:srgbClr val="FFFF00"/>
                </a:solidFill>
              </a:rPr>
            </a:br>
            <a:br>
              <a:rPr lang="en-GB" sz="2400" dirty="0">
                <a:solidFill>
                  <a:srgbClr val="FFFF00"/>
                </a:solidFill>
              </a:rPr>
            </a:br>
            <a:r>
              <a:rPr lang="en-GB" sz="2400" dirty="0">
                <a:solidFill>
                  <a:srgbClr val="FFFF00"/>
                </a:solidFill>
              </a:rPr>
              <a:t>The ability to focus allows performers an opportunity to achieve their goals.</a:t>
            </a:r>
            <a:endParaRPr lang="en-US" sz="2400" dirty="0">
              <a:solidFill>
                <a:srgbClr val="FFFF00"/>
              </a:solidFill>
            </a:endParaRPr>
          </a:p>
          <a:p>
            <a:endParaRPr lang="en-US" dirty="0"/>
          </a:p>
        </p:txBody>
      </p:sp>
      <p:sp>
        <p:nvSpPr>
          <p:cNvPr id="4" name="Content Placeholder 3">
            <a:extLst>
              <a:ext uri="{FF2B5EF4-FFF2-40B4-BE49-F238E27FC236}">
                <a16:creationId xmlns:a16="http://schemas.microsoft.com/office/drawing/2014/main" id="{74E081C5-9356-3441-A6B9-AA3D941A5F4F}"/>
              </a:ext>
            </a:extLst>
          </p:cNvPr>
          <p:cNvSpPr>
            <a:spLocks noGrp="1"/>
          </p:cNvSpPr>
          <p:nvPr>
            <p:ph sz="half" idx="2"/>
          </p:nvPr>
        </p:nvSpPr>
        <p:spPr>
          <a:xfrm>
            <a:off x="5004048" y="1600200"/>
            <a:ext cx="3682752" cy="4525963"/>
          </a:xfrm>
        </p:spPr>
        <p:txBody>
          <a:bodyPr/>
          <a:lstStyle/>
          <a:p>
            <a:pPr marL="0" indent="0">
              <a:buNone/>
            </a:pPr>
            <a:r>
              <a:rPr lang="en-US" sz="2400" dirty="0">
                <a:solidFill>
                  <a:schemeClr val="bg1"/>
                </a:solidFill>
              </a:rPr>
              <a:t>Signs of focus problems</a:t>
            </a:r>
          </a:p>
          <a:p>
            <a:pPr>
              <a:buFont typeface="Arial" panose="020B0604020202020204" pitchFamily="34" charset="0"/>
              <a:buChar char="•"/>
            </a:pPr>
            <a:r>
              <a:rPr lang="en-US" sz="2400" dirty="0">
                <a:solidFill>
                  <a:schemeClr val="bg1"/>
                </a:solidFill>
              </a:rPr>
              <a:t>Is easily distracted by noise and other competitors.</a:t>
            </a:r>
          </a:p>
          <a:p>
            <a:pPr>
              <a:buFont typeface="Arial" panose="020B0604020202020204" pitchFamily="34" charset="0"/>
              <a:buChar char="•"/>
            </a:pPr>
            <a:r>
              <a:rPr lang="en-US" sz="2400" dirty="0">
                <a:solidFill>
                  <a:schemeClr val="bg1"/>
                </a:solidFill>
              </a:rPr>
              <a:t>Your eyes wonder.</a:t>
            </a:r>
          </a:p>
          <a:p>
            <a:pPr>
              <a:buFont typeface="Arial" panose="020B0604020202020204" pitchFamily="34" charset="0"/>
              <a:buChar char="•"/>
            </a:pPr>
            <a:r>
              <a:rPr lang="en-US" sz="2400" dirty="0">
                <a:solidFill>
                  <a:schemeClr val="bg1"/>
                </a:solidFill>
              </a:rPr>
              <a:t>Concentrates on the wrong thing.</a:t>
            </a:r>
          </a:p>
          <a:p>
            <a:pPr>
              <a:buFont typeface="Arial" panose="020B0604020202020204" pitchFamily="34" charset="0"/>
              <a:buChar char="•"/>
            </a:pPr>
            <a:r>
              <a:rPr lang="en-US" sz="2400" dirty="0">
                <a:solidFill>
                  <a:schemeClr val="bg1"/>
                </a:solidFill>
              </a:rPr>
              <a:t>Missed cues  from the environment.</a:t>
            </a:r>
          </a:p>
        </p:txBody>
      </p:sp>
      <p:sp>
        <p:nvSpPr>
          <p:cNvPr id="5" name="Footer Placeholder 4">
            <a:extLst>
              <a:ext uri="{FF2B5EF4-FFF2-40B4-BE49-F238E27FC236}">
                <a16:creationId xmlns:a16="http://schemas.microsoft.com/office/drawing/2014/main" id="{605BFD4D-D2D5-8541-966A-BD42C5B4B914}"/>
              </a:ext>
            </a:extLst>
          </p:cNvPr>
          <p:cNvSpPr>
            <a:spLocks noGrp="1"/>
          </p:cNvSpPr>
          <p:nvPr>
            <p:ph type="ftr" sz="quarter" idx="11"/>
          </p:nvPr>
        </p:nvSpPr>
        <p:spPr/>
        <p:txBody>
          <a:bodyPr/>
          <a:lstStyle/>
          <a:p>
            <a:r>
              <a:rPr lang="en-US" dirty="0">
                <a:solidFill>
                  <a:schemeClr val="bg1"/>
                </a:solidFill>
              </a:rPr>
              <a:t>BACG Archery Club</a:t>
            </a:r>
          </a:p>
        </p:txBody>
      </p:sp>
      <p:sp>
        <p:nvSpPr>
          <p:cNvPr id="6" name="Slide Number Placeholder 5">
            <a:extLst>
              <a:ext uri="{FF2B5EF4-FFF2-40B4-BE49-F238E27FC236}">
                <a16:creationId xmlns:a16="http://schemas.microsoft.com/office/drawing/2014/main" id="{89DB835A-4707-BF40-AD57-A3CA1C0BD9F5}"/>
              </a:ext>
            </a:extLst>
          </p:cNvPr>
          <p:cNvSpPr>
            <a:spLocks noGrp="1"/>
          </p:cNvSpPr>
          <p:nvPr>
            <p:ph type="sldNum" sz="quarter" idx="12"/>
          </p:nvPr>
        </p:nvSpPr>
        <p:spPr/>
        <p:txBody>
          <a:bodyPr/>
          <a:lstStyle/>
          <a:p>
            <a:pPr>
              <a:defRPr/>
            </a:pPr>
            <a:fld id="{5E0944AB-5EF2-456F-8B34-5B2120B76FF4}" type="slidenum">
              <a:rPr lang="en-US" smtClean="0">
                <a:solidFill>
                  <a:schemeClr val="bg1"/>
                </a:solidFill>
              </a:rPr>
              <a:pPr>
                <a:defRPr/>
              </a:pPr>
              <a:t>7</a:t>
            </a:fld>
            <a:endParaRPr lang="en-US" dirty="0">
              <a:solidFill>
                <a:schemeClr val="bg1"/>
              </a:solidFill>
            </a:endParaRPr>
          </a:p>
        </p:txBody>
      </p:sp>
    </p:spTree>
    <p:extLst>
      <p:ext uri="{BB962C8B-B14F-4D97-AF65-F5344CB8AC3E}">
        <p14:creationId xmlns:p14="http://schemas.microsoft.com/office/powerpoint/2010/main" val="2830825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C0257-C5BA-EA48-AF23-FAC175C06FBA}"/>
              </a:ext>
            </a:extLst>
          </p:cNvPr>
          <p:cNvSpPr>
            <a:spLocks noGrp="1"/>
          </p:cNvSpPr>
          <p:nvPr>
            <p:ph type="title"/>
          </p:nvPr>
        </p:nvSpPr>
        <p:spPr/>
        <p:txBody>
          <a:bodyPr/>
          <a:lstStyle/>
          <a:p>
            <a:r>
              <a:rPr lang="en-US" sz="4000" dirty="0">
                <a:solidFill>
                  <a:srgbClr val="FFFF00"/>
                </a:solidFill>
              </a:rPr>
              <a:t>Improving Concentration &amp; Focus</a:t>
            </a:r>
            <a:br>
              <a:rPr lang="en-US" sz="4000" dirty="0">
                <a:solidFill>
                  <a:srgbClr val="FFFF00"/>
                </a:solidFill>
              </a:rPr>
            </a:br>
            <a:r>
              <a:rPr lang="en-US" sz="4000" dirty="0">
                <a:solidFill>
                  <a:srgbClr val="FFFF00"/>
                </a:solidFill>
              </a:rPr>
              <a:t>Exercise.</a:t>
            </a:r>
            <a:endParaRPr lang="en-US" sz="4000" dirty="0"/>
          </a:p>
        </p:txBody>
      </p:sp>
      <p:sp>
        <p:nvSpPr>
          <p:cNvPr id="3" name="Content Placeholder 2">
            <a:extLst>
              <a:ext uri="{FF2B5EF4-FFF2-40B4-BE49-F238E27FC236}">
                <a16:creationId xmlns:a16="http://schemas.microsoft.com/office/drawing/2014/main" id="{B1072DFF-1F4C-D54F-BB35-8B1882B009D7}"/>
              </a:ext>
            </a:extLst>
          </p:cNvPr>
          <p:cNvSpPr>
            <a:spLocks noGrp="1"/>
          </p:cNvSpPr>
          <p:nvPr>
            <p:ph idx="1"/>
          </p:nvPr>
        </p:nvSpPr>
        <p:spPr/>
        <p:txBody>
          <a:bodyPr/>
          <a:lstStyle/>
          <a:p>
            <a:pPr marL="0" indent="0">
              <a:buNone/>
            </a:pPr>
            <a:r>
              <a:rPr lang="en-US" dirty="0">
                <a:solidFill>
                  <a:schemeClr val="bg1"/>
                </a:solidFill>
              </a:rPr>
              <a:t>Please:</a:t>
            </a:r>
          </a:p>
          <a:p>
            <a:r>
              <a:rPr lang="en-US" dirty="0">
                <a:solidFill>
                  <a:schemeClr val="bg1"/>
                </a:solidFill>
              </a:rPr>
              <a:t>Use a flipchart (or use a sheet of paper).</a:t>
            </a:r>
          </a:p>
          <a:p>
            <a:r>
              <a:rPr lang="en-US" dirty="0">
                <a:solidFill>
                  <a:schemeClr val="bg1"/>
                </a:solidFill>
              </a:rPr>
              <a:t>Work in a two group and list ideas on the flip chart  and list your thoughts.</a:t>
            </a:r>
            <a:endParaRPr lang="en-US" dirty="0"/>
          </a:p>
        </p:txBody>
      </p:sp>
      <p:sp>
        <p:nvSpPr>
          <p:cNvPr id="4" name="Footer Placeholder 3">
            <a:extLst>
              <a:ext uri="{FF2B5EF4-FFF2-40B4-BE49-F238E27FC236}">
                <a16:creationId xmlns:a16="http://schemas.microsoft.com/office/drawing/2014/main" id="{307B1ED6-C89D-A34B-AF23-5450D072D194}"/>
              </a:ext>
            </a:extLst>
          </p:cNvPr>
          <p:cNvSpPr>
            <a:spLocks noGrp="1"/>
          </p:cNvSpPr>
          <p:nvPr>
            <p:ph type="ftr" sz="quarter" idx="11"/>
          </p:nvPr>
        </p:nvSpPr>
        <p:spPr/>
        <p:txBody>
          <a:bodyPr/>
          <a:lstStyle/>
          <a:p>
            <a:r>
              <a:rPr lang="en-US" dirty="0">
                <a:solidFill>
                  <a:schemeClr val="bg1"/>
                </a:solidFill>
              </a:rPr>
              <a:t>BACG Archery Club</a:t>
            </a:r>
          </a:p>
        </p:txBody>
      </p:sp>
      <p:sp>
        <p:nvSpPr>
          <p:cNvPr id="5" name="Slide Number Placeholder 4">
            <a:extLst>
              <a:ext uri="{FF2B5EF4-FFF2-40B4-BE49-F238E27FC236}">
                <a16:creationId xmlns:a16="http://schemas.microsoft.com/office/drawing/2014/main" id="{C7A31BFA-A797-9749-843D-229A3DB8A14A}"/>
              </a:ext>
            </a:extLst>
          </p:cNvPr>
          <p:cNvSpPr>
            <a:spLocks noGrp="1"/>
          </p:cNvSpPr>
          <p:nvPr>
            <p:ph type="sldNum" sz="quarter" idx="12"/>
          </p:nvPr>
        </p:nvSpPr>
        <p:spPr/>
        <p:txBody>
          <a:bodyPr/>
          <a:lstStyle/>
          <a:p>
            <a:pPr>
              <a:defRPr/>
            </a:pPr>
            <a:fld id="{9F6D1E6C-3884-43A8-980A-08A6B12AE93B}" type="slidenum">
              <a:rPr lang="en-US" smtClean="0">
                <a:solidFill>
                  <a:schemeClr val="bg1"/>
                </a:solidFill>
              </a:rPr>
              <a:pPr>
                <a:defRPr/>
              </a:pPr>
              <a:t>8</a:t>
            </a:fld>
            <a:endParaRPr lang="en-US" dirty="0">
              <a:solidFill>
                <a:schemeClr val="bg1"/>
              </a:solidFill>
            </a:endParaRPr>
          </a:p>
        </p:txBody>
      </p:sp>
    </p:spTree>
    <p:extLst>
      <p:ext uri="{BB962C8B-B14F-4D97-AF65-F5344CB8AC3E}">
        <p14:creationId xmlns:p14="http://schemas.microsoft.com/office/powerpoint/2010/main" val="230397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E365F-B01F-1A41-933A-6A990B6083EC}"/>
              </a:ext>
            </a:extLst>
          </p:cNvPr>
          <p:cNvSpPr>
            <a:spLocks noGrp="1"/>
          </p:cNvSpPr>
          <p:nvPr>
            <p:ph type="title"/>
          </p:nvPr>
        </p:nvSpPr>
        <p:spPr>
          <a:xfrm>
            <a:off x="490736" y="332656"/>
            <a:ext cx="8229600" cy="1143000"/>
          </a:xfrm>
        </p:spPr>
        <p:txBody>
          <a:bodyPr/>
          <a:lstStyle/>
          <a:p>
            <a:r>
              <a:rPr lang="en-US" sz="4000" dirty="0">
                <a:solidFill>
                  <a:srgbClr val="FFFF00"/>
                </a:solidFill>
              </a:rPr>
              <a:t>Improving Concentration &amp; Focus</a:t>
            </a:r>
          </a:p>
        </p:txBody>
      </p:sp>
      <p:sp>
        <p:nvSpPr>
          <p:cNvPr id="3" name="Content Placeholder 2">
            <a:extLst>
              <a:ext uri="{FF2B5EF4-FFF2-40B4-BE49-F238E27FC236}">
                <a16:creationId xmlns:a16="http://schemas.microsoft.com/office/drawing/2014/main" id="{E292FFFC-13FE-7840-89B8-6E912FFDD6E3}"/>
              </a:ext>
            </a:extLst>
          </p:cNvPr>
          <p:cNvSpPr>
            <a:spLocks noGrp="1"/>
          </p:cNvSpPr>
          <p:nvPr>
            <p:ph idx="1"/>
          </p:nvPr>
        </p:nvSpPr>
        <p:spPr>
          <a:xfrm>
            <a:off x="490736" y="1475657"/>
            <a:ext cx="4225280" cy="4568300"/>
          </a:xfrm>
        </p:spPr>
        <p:txBody>
          <a:bodyPr/>
          <a:lstStyle/>
          <a:p>
            <a:r>
              <a:rPr lang="en-US" sz="2200" dirty="0">
                <a:solidFill>
                  <a:srgbClr val="FFFF00"/>
                </a:solidFill>
              </a:rPr>
              <a:t>Develop competition plans.</a:t>
            </a:r>
          </a:p>
          <a:p>
            <a:r>
              <a:rPr lang="en-US" sz="2200" dirty="0">
                <a:solidFill>
                  <a:srgbClr val="FFFF00"/>
                </a:solidFill>
              </a:rPr>
              <a:t>Use simulations in practice</a:t>
            </a:r>
          </a:p>
          <a:p>
            <a:r>
              <a:rPr lang="en-US" sz="2200" dirty="0">
                <a:solidFill>
                  <a:srgbClr val="FFFF00"/>
                </a:solidFill>
              </a:rPr>
              <a:t>Use preperformance routines to block out  distractions.</a:t>
            </a:r>
          </a:p>
          <a:p>
            <a:r>
              <a:rPr lang="en-US" sz="2400" dirty="0">
                <a:solidFill>
                  <a:srgbClr val="FFFF00"/>
                </a:solidFill>
              </a:rPr>
              <a:t>Practice being distracted.</a:t>
            </a:r>
            <a:endParaRPr lang="en-US" sz="2200" dirty="0">
              <a:solidFill>
                <a:srgbClr val="FFFF00"/>
              </a:solidFill>
            </a:endParaRPr>
          </a:p>
          <a:p>
            <a:r>
              <a:rPr lang="en-US" sz="2200" dirty="0">
                <a:solidFill>
                  <a:srgbClr val="FFFF00"/>
                </a:solidFill>
              </a:rPr>
              <a:t>Relax, focus on breathing control, use PMR.</a:t>
            </a:r>
          </a:p>
          <a:p>
            <a:r>
              <a:rPr lang="en-US" sz="2200" dirty="0">
                <a:solidFill>
                  <a:srgbClr val="FFFF00"/>
                </a:solidFill>
              </a:rPr>
              <a:t>Take your pulse.</a:t>
            </a:r>
          </a:p>
          <a:p>
            <a:r>
              <a:rPr lang="en-US" sz="2200" dirty="0">
                <a:solidFill>
                  <a:srgbClr val="FFFF00"/>
                </a:solidFill>
              </a:rPr>
              <a:t>Use visualization &amp; imagery.</a:t>
            </a:r>
          </a:p>
          <a:p>
            <a:r>
              <a:rPr lang="en-US" sz="2200" dirty="0">
                <a:solidFill>
                  <a:srgbClr val="FFFF00"/>
                </a:solidFill>
              </a:rPr>
              <a:t>Use cues words or triggers to focus.</a:t>
            </a:r>
          </a:p>
          <a:p>
            <a:endParaRPr lang="en-US" sz="2200" dirty="0">
              <a:solidFill>
                <a:srgbClr val="FFFF00"/>
              </a:solidFill>
            </a:endParaRPr>
          </a:p>
        </p:txBody>
      </p:sp>
      <p:sp>
        <p:nvSpPr>
          <p:cNvPr id="4" name="Footer Placeholder 3">
            <a:extLst>
              <a:ext uri="{FF2B5EF4-FFF2-40B4-BE49-F238E27FC236}">
                <a16:creationId xmlns:a16="http://schemas.microsoft.com/office/drawing/2014/main" id="{47923C7E-9A77-C344-8B19-358BFE612C9C}"/>
              </a:ext>
            </a:extLst>
          </p:cNvPr>
          <p:cNvSpPr>
            <a:spLocks noGrp="1"/>
          </p:cNvSpPr>
          <p:nvPr>
            <p:ph type="ftr" sz="quarter" idx="11"/>
          </p:nvPr>
        </p:nvSpPr>
        <p:spPr/>
        <p:txBody>
          <a:bodyPr/>
          <a:lstStyle/>
          <a:p>
            <a:r>
              <a:rPr lang="en-US" dirty="0">
                <a:solidFill>
                  <a:schemeClr val="bg1"/>
                </a:solidFill>
              </a:rPr>
              <a:t>BACG Archery Club</a:t>
            </a:r>
          </a:p>
        </p:txBody>
      </p:sp>
      <p:sp>
        <p:nvSpPr>
          <p:cNvPr id="5" name="Slide Number Placeholder 4">
            <a:extLst>
              <a:ext uri="{FF2B5EF4-FFF2-40B4-BE49-F238E27FC236}">
                <a16:creationId xmlns:a16="http://schemas.microsoft.com/office/drawing/2014/main" id="{3CD8F98D-2F54-124A-8367-5F1169C710B6}"/>
              </a:ext>
            </a:extLst>
          </p:cNvPr>
          <p:cNvSpPr>
            <a:spLocks noGrp="1"/>
          </p:cNvSpPr>
          <p:nvPr>
            <p:ph type="sldNum" sz="quarter" idx="12"/>
          </p:nvPr>
        </p:nvSpPr>
        <p:spPr/>
        <p:txBody>
          <a:bodyPr/>
          <a:lstStyle/>
          <a:p>
            <a:pPr>
              <a:defRPr/>
            </a:pPr>
            <a:fld id="{9F6D1E6C-3884-43A8-980A-08A6B12AE93B}" type="slidenum">
              <a:rPr lang="en-US" smtClean="0">
                <a:solidFill>
                  <a:schemeClr val="bg1"/>
                </a:solidFill>
              </a:rPr>
              <a:pPr>
                <a:defRPr/>
              </a:pPr>
              <a:t>9</a:t>
            </a:fld>
            <a:endParaRPr lang="en-US" dirty="0">
              <a:solidFill>
                <a:schemeClr val="bg1"/>
              </a:solidFill>
            </a:endParaRPr>
          </a:p>
        </p:txBody>
      </p:sp>
      <p:sp>
        <p:nvSpPr>
          <p:cNvPr id="6" name="Content Placeholder 2">
            <a:extLst>
              <a:ext uri="{FF2B5EF4-FFF2-40B4-BE49-F238E27FC236}">
                <a16:creationId xmlns:a16="http://schemas.microsoft.com/office/drawing/2014/main" id="{C7F98F08-DA87-3449-AFBB-9D5CA0E9F06B}"/>
              </a:ext>
            </a:extLst>
          </p:cNvPr>
          <p:cNvSpPr txBox="1">
            <a:spLocks/>
          </p:cNvSpPr>
          <p:nvPr/>
        </p:nvSpPr>
        <p:spPr bwMode="auto">
          <a:xfrm>
            <a:off x="4605536" y="1466693"/>
            <a:ext cx="4225280" cy="4568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en-US" sz="2200" kern="0" dirty="0">
                <a:solidFill>
                  <a:srgbClr val="FFFF00"/>
                </a:solidFill>
              </a:rPr>
              <a:t>Employ non-judgmental thinking. </a:t>
            </a:r>
          </a:p>
          <a:p>
            <a:r>
              <a:rPr lang="en-US" sz="2200" kern="0" dirty="0">
                <a:solidFill>
                  <a:srgbClr val="FFFF00"/>
                </a:solidFill>
              </a:rPr>
              <a:t>Establish routines ( before and during the event).</a:t>
            </a:r>
          </a:p>
          <a:p>
            <a:r>
              <a:rPr lang="en-US" sz="2200" kern="0" dirty="0">
                <a:solidFill>
                  <a:srgbClr val="FFFF00"/>
                </a:solidFill>
              </a:rPr>
              <a:t>Practice eye contact.</a:t>
            </a:r>
          </a:p>
          <a:p>
            <a:r>
              <a:rPr lang="en-US" sz="2200" kern="0" dirty="0">
                <a:solidFill>
                  <a:srgbClr val="FFFF00"/>
                </a:solidFill>
              </a:rPr>
              <a:t>Self monitor your feelings under pressure (record).</a:t>
            </a:r>
          </a:p>
          <a:p>
            <a:r>
              <a:rPr lang="en-US" sz="2200" dirty="0">
                <a:solidFill>
                  <a:srgbClr val="FFFF00"/>
                </a:solidFill>
              </a:rPr>
              <a:t>Use re-framing.</a:t>
            </a:r>
          </a:p>
          <a:p>
            <a:r>
              <a:rPr lang="en-US" sz="2200" dirty="0">
                <a:solidFill>
                  <a:srgbClr val="FFFF00"/>
                </a:solidFill>
              </a:rPr>
              <a:t>Park your thoughts.</a:t>
            </a:r>
          </a:p>
          <a:p>
            <a:r>
              <a:rPr lang="en-US" sz="2200" dirty="0">
                <a:solidFill>
                  <a:srgbClr val="FFFF00"/>
                </a:solidFill>
              </a:rPr>
              <a:t>Rehearse the game.</a:t>
            </a:r>
          </a:p>
          <a:p>
            <a:r>
              <a:rPr lang="en-US" sz="2200" dirty="0">
                <a:solidFill>
                  <a:srgbClr val="FFFF00"/>
                </a:solidFill>
              </a:rPr>
              <a:t>Try concentration training.</a:t>
            </a:r>
          </a:p>
          <a:p>
            <a:r>
              <a:rPr lang="en-US" sz="2200" dirty="0">
                <a:solidFill>
                  <a:srgbClr val="FFFF00"/>
                </a:solidFill>
              </a:rPr>
              <a:t>Use music.</a:t>
            </a:r>
          </a:p>
        </p:txBody>
      </p:sp>
    </p:spTree>
    <p:extLst>
      <p:ext uri="{BB962C8B-B14F-4D97-AF65-F5344CB8AC3E}">
        <p14:creationId xmlns:p14="http://schemas.microsoft.com/office/powerpoint/2010/main" val="2762104515"/>
      </p:ext>
    </p:extLst>
  </p:cSld>
  <p:clrMapOvr>
    <a:masterClrMapping/>
  </p:clrMapOvr>
</p:sld>
</file>

<file path=ppt/theme/theme1.xml><?xml version="1.0" encoding="utf-8"?>
<a:theme xmlns:a="http://schemas.openxmlformats.org/drawingml/2006/main" name="09_Power point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09_Power point template</Template>
  <TotalTime>412</TotalTime>
  <Words>1151</Words>
  <Application>Microsoft Macintosh PowerPoint</Application>
  <PresentationFormat>On-screen Show (4:3)</PresentationFormat>
  <Paragraphs>159</Paragraphs>
  <Slides>14</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Wingdings</vt:lpstr>
      <vt:lpstr>09_Power point template</vt:lpstr>
      <vt:lpstr>Head to Head Eaton Manor, Shropshire.</vt:lpstr>
      <vt:lpstr>Workshop Objectives</vt:lpstr>
      <vt:lpstr>Stress</vt:lpstr>
      <vt:lpstr>Anxiety</vt:lpstr>
      <vt:lpstr>The Symptom's of Anxiety  </vt:lpstr>
      <vt:lpstr>Concentration </vt:lpstr>
      <vt:lpstr>Focus</vt:lpstr>
      <vt:lpstr>Improving Concentration &amp; Focus Exercise.</vt:lpstr>
      <vt:lpstr>Improving Concentration &amp; Focus</vt:lpstr>
      <vt:lpstr>Internal distractions</vt:lpstr>
      <vt:lpstr>External distractions</vt:lpstr>
      <vt:lpstr>External distractions</vt:lpstr>
      <vt:lpstr>Workshop Objectives</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 to Head Eaton Manor, Shropshire.</dc:title>
  <dc:creator>gary.critchlow-smith1@virgin.net</dc:creator>
  <cp:lastModifiedBy>Gary Critchlow-Smith</cp:lastModifiedBy>
  <cp:revision>48</cp:revision>
  <cp:lastPrinted>2021-01-25T13:59:30Z</cp:lastPrinted>
  <dcterms:created xsi:type="dcterms:W3CDTF">2020-02-01T10:24:35Z</dcterms:created>
  <dcterms:modified xsi:type="dcterms:W3CDTF">2021-01-25T14:15:15Z</dcterms:modified>
</cp:coreProperties>
</file>